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77" roundtripDataSignature="AMtx7mgvn7pmQXRFWc+K6dMgRMDiVtFS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C3E85E-E02B-4128-91EF-8C20314F90F3}">
  <a:tblStyle styleId="{20C3E85E-E02B-4128-91EF-8C20314F90F3}"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DC08AE0E-E9C2-40A8-85DC-E708268FA02A}" styleName="Table_1">
    <a:wholeTbl>
      <a:tcTxStyle b="off" i="off">
        <a:font>
          <a:latin typeface="Calibri"/>
          <a:ea typeface="Calibri"/>
          <a:cs typeface="Calibri"/>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4CECCAF4-CD8D-45EB-890F-F0758436D219}" styleName="Table_2">
    <a:wholeTbl>
      <a:tcTxStyle b="off" i="off">
        <a:font>
          <a:latin typeface="Calibri"/>
          <a:ea typeface="Calibri"/>
          <a:cs typeface="Calibri"/>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a:band2H>
    <a:band1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a:seCell>
    <a:swCell>
      <a:tcTxStyle/>
    </a:swCell>
    <a:firstRow>
      <a:tcTxStyle b="on" i="off">
        <a:font>
          <a:latin typeface="Calibri"/>
          <a:ea typeface="Calibri"/>
          <a:cs typeface="Calibri"/>
        </a:font>
        <a:schemeClr val="lt1"/>
      </a:tcTxStyle>
      <a:tcStyle>
        <a:fill>
          <a:solidFill>
            <a:schemeClr val="accent1"/>
          </a:solidFill>
        </a:fill>
      </a:tcStyle>
    </a:firstRow>
    <a:neCell>
      <a:tcTxStyle/>
    </a:neCell>
    <a:nwCell>
      <a:tcTxStyle/>
    </a:nwCell>
  </a:tblStyle>
  <a:tblStyle styleId="{172B6C18-4DD4-433A-A32B-EA42B5C72EDD}" styleName="Table_3">
    <a:wholeTbl>
      <a:tcTxStyle b="off" i="off">
        <a:font>
          <a:latin typeface="Calibri"/>
          <a:ea typeface="Calibri"/>
          <a:cs typeface="Calibri"/>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lastCol>
    <a:firstCol>
      <a:tcTxStyle b="on" i="off"/>
    </a:firstCol>
    <a:lastRow>
      <a:tcTxStyle b="on" i="off"/>
      <a:tcStyle>
        <a:tcBdr>
          <a:top>
            <a:ln cap="flat" cmpd="sng" w="25400">
              <a:solidFill>
                <a:schemeClr val="accent1"/>
              </a:solidFill>
              <a:prstDash val="solid"/>
              <a:round/>
              <a:headEnd len="sm" w="sm" type="none"/>
              <a:tailEnd len="sm" w="sm" type="none"/>
            </a:ln>
          </a:top>
        </a:tcBdr>
        <a:fill>
          <a:solidFill>
            <a:srgbClr val="E8ECF4"/>
          </a:solidFill>
        </a:fill>
      </a:tcStyle>
    </a:lastRow>
    <a:seCell>
      <a:tcTxStyle/>
    </a:seCell>
    <a:swCell>
      <a:tcTxStyle/>
    </a:swCell>
    <a:firstRow>
      <a:tcTxStyle b="on" i="off"/>
      <a:tcStyle>
        <a:fill>
          <a:solidFill>
            <a:srgbClr val="E8ECF4"/>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customschemas.google.com/relationships/presentationmetadata" Target="meta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3" name="Google Shape;743;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3" name="Google Shape;75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9" name="Google Shape;829;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 name="Google Shape;840;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3" name="Google Shape;853;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4" name="Google Shape;854;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7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7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8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8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8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8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8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8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8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7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7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7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7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7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7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7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7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7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7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7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7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7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7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7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80"/>
          <p:cNvSpPr/>
          <p:nvPr>
            <p:ph idx="2" type="pic"/>
          </p:nvPr>
        </p:nvSpPr>
        <p:spPr>
          <a:xfrm>
            <a:off x="1792288" y="612775"/>
            <a:ext cx="5486400" cy="4114800"/>
          </a:xfrm>
          <a:prstGeom prst="rect">
            <a:avLst/>
          </a:prstGeom>
          <a:noFill/>
          <a:ln>
            <a:noFill/>
          </a:ln>
        </p:spPr>
      </p:sp>
      <p:sp>
        <p:nvSpPr>
          <p:cNvPr id="68" name="Google Shape;68;p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8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7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7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6.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jp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jp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jp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jpg"/><Relationship Id="rId4"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jpg"/><Relationship Id="rId4" Type="http://schemas.openxmlformats.org/officeDocument/2006/relationships/image" Target="../media/image1.png"/><Relationship Id="rId5" Type="http://schemas.openxmlformats.org/officeDocument/2006/relationships/image" Target="../media/image18.png"/><Relationship Id="rId6"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jpg"/><Relationship Id="rId4" Type="http://schemas.openxmlformats.org/officeDocument/2006/relationships/image" Target="../media/image1.png"/><Relationship Id="rId5" Type="http://schemas.openxmlformats.org/officeDocument/2006/relationships/image" Target="../media/image19.png"/><Relationship Id="rId6"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0.jpg"/><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0.jpg"/><Relationship Id="rId4"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39.png"/><Relationship Id="rId7"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0.jp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0.jpg"/><Relationship Id="rId4" Type="http://schemas.openxmlformats.org/officeDocument/2006/relationships/image" Target="../media/image33.pn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0.jpg"/><Relationship Id="rId4" Type="http://schemas.openxmlformats.org/officeDocument/2006/relationships/image" Target="../media/image1.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0.jp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0.jpg"/><Relationship Id="rId4"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29.png"/><Relationship Id="rId7" Type="http://schemas.openxmlformats.org/officeDocument/2006/relationships/image" Target="../media/image28.png"/><Relationship Id="rId8"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jp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0.jpg"/><Relationship Id="rId4" Type="http://schemas.openxmlformats.org/officeDocument/2006/relationships/image" Target="../media/image31.png"/><Relationship Id="rId5"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0.jp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0.jpg"/><Relationship Id="rId4" Type="http://schemas.openxmlformats.org/officeDocument/2006/relationships/image" Target="../media/image37.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2.png"/><Relationship Id="rId8"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0.jp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0.jpg"/><Relationship Id="rId4" Type="http://schemas.openxmlformats.org/officeDocument/2006/relationships/image" Target="../media/image48.png"/><Relationship Id="rId5"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0.jp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0.jp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0.jpg"/><Relationship Id="rId4" Type="http://schemas.openxmlformats.org/officeDocument/2006/relationships/image" Target="../media/image53.png"/><Relationship Id="rId5" Type="http://schemas.openxmlformats.org/officeDocument/2006/relationships/image" Target="../media/image51.png"/><Relationship Id="rId6"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0.jpg"/><Relationship Id="rId4" Type="http://schemas.openxmlformats.org/officeDocument/2006/relationships/image" Target="../media/image52.png"/><Relationship Id="rId5"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0.jpg"/><Relationship Id="rId4" Type="http://schemas.openxmlformats.org/officeDocument/2006/relationships/image" Target="../media/image59.png"/><Relationship Id="rId5"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0.jpg"/><Relationship Id="rId4" Type="http://schemas.openxmlformats.org/officeDocument/2006/relationships/image" Target="../media/image57.png"/><Relationship Id="rId5" Type="http://schemas.openxmlformats.org/officeDocument/2006/relationships/image" Target="../media/image55.png"/><Relationship Id="rId6"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0.jpg"/><Relationship Id="rId4" Type="http://schemas.openxmlformats.org/officeDocument/2006/relationships/image" Target="../media/image61.png"/><Relationship Id="rId5"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0.jpg"/><Relationship Id="rId4" Type="http://schemas.openxmlformats.org/officeDocument/2006/relationships/image" Target="../media/image62.png"/><Relationship Id="rId5"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0.jp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0.jp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0.jp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0.jp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0.jpg"/><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0.jp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0.jpg"/><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0.jpg"/><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0.jp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0.jpg"/><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0.jpg"/><Relationship Id="rId4" Type="http://schemas.openxmlformats.org/officeDocument/2006/relationships/image" Target="../media/image8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0.jp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0.jpg"/><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0.jpg"/><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0.jpg"/><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0.jp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0.jpg"/><Relationship Id="rId4" Type="http://schemas.openxmlformats.org/officeDocument/2006/relationships/image" Target="../media/image85.png"/><Relationship Id="rId5" Type="http://schemas.openxmlformats.org/officeDocument/2006/relationships/image" Target="../media/image6.png"/><Relationship Id="rId6" Type="http://schemas.openxmlformats.org/officeDocument/2006/relationships/image" Target="../media/image7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0.jpg"/><Relationship Id="rId4" Type="http://schemas.openxmlformats.org/officeDocument/2006/relationships/image" Target="../media/image85.png"/><Relationship Id="rId5" Type="http://schemas.openxmlformats.org/officeDocument/2006/relationships/image" Target="../media/image6.png"/><Relationship Id="rId6" Type="http://schemas.openxmlformats.org/officeDocument/2006/relationships/image" Target="../media/image7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0.jpg"/><Relationship Id="rId4" Type="http://schemas.openxmlformats.org/officeDocument/2006/relationships/image" Target="../media/image85.png"/><Relationship Id="rId5" Type="http://schemas.openxmlformats.org/officeDocument/2006/relationships/image" Target="../media/image6.png"/><Relationship Id="rId6"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jp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0.jpg"/><Relationship Id="rId4" Type="http://schemas.openxmlformats.org/officeDocument/2006/relationships/image" Target="../media/image6.png"/><Relationship Id="rId10" Type="http://schemas.openxmlformats.org/officeDocument/2006/relationships/hyperlink" Target="https://courses.uit.edu.vn/pluginfile.php/384112/mod_folder/content/0/TH_HQTCSDL_B06.pdf" TargetMode="External"/><Relationship Id="rId9" Type="http://schemas.openxmlformats.org/officeDocument/2006/relationships/hyperlink" Target="https://courses.uit.edu.vn/pluginfile.php/384112/mod_folder/content/0/TH_HQTCSDL_B04.pdf" TargetMode="External"/><Relationship Id="rId5" Type="http://schemas.openxmlformats.org/officeDocument/2006/relationships/image" Target="../media/image82.png"/><Relationship Id="rId6" Type="http://schemas.openxmlformats.org/officeDocument/2006/relationships/hyperlink" Target="https://courses.uit.edu.vn/pluginfile.php/377445/mod_resource/content/1/UML%20-%20%C4%90%E1%BB%93%20%C3%A1n%20Tham%20kh%E1%BA%A3o%20-%20Qu%E1%BA%A3n%20l%C3%BD%20r%E1%BA%A1p%20chi%E1%BA%BFu%20film%20%28VIE%29%20%281%29.pdf" TargetMode="External"/><Relationship Id="rId7" Type="http://schemas.openxmlformats.org/officeDocument/2006/relationships/hyperlink" Target="https://drive.google.com/drive/folders/1KxQUskG-V9NnPWksGT1H2ulvD4D5wWTd" TargetMode="External"/><Relationship Id="rId8" Type="http://schemas.openxmlformats.org/officeDocument/2006/relationships/hyperlink" Target="https://tailieumau.vn/de-tai-phan-tich-thiet-ke-he-thong-quan-ly-thu-vien-sach-9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0.jp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jp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p:nvPr/>
        </p:nvSpPr>
        <p:spPr>
          <a:xfrm>
            <a:off x="154976" y="-1039402"/>
            <a:ext cx="18288000" cy="9418320"/>
          </a:xfrm>
          <a:custGeom>
            <a:rect b="b" l="l" r="r" t="t"/>
            <a:pathLst>
              <a:path extrusionOk="0" h="9418320" w="18288000">
                <a:moveTo>
                  <a:pt x="0" y="0"/>
                </a:moveTo>
                <a:lnTo>
                  <a:pt x="18288000" y="0"/>
                </a:lnTo>
                <a:lnTo>
                  <a:pt x="18288000" y="9418320"/>
                </a:lnTo>
                <a:lnTo>
                  <a:pt x="0" y="9418320"/>
                </a:lnTo>
                <a:lnTo>
                  <a:pt x="0" y="0"/>
                </a:lnTo>
                <a:close/>
              </a:path>
            </a:pathLst>
          </a:custGeom>
          <a:blipFill rotWithShape="1">
            <a:blip r:embed="rId3">
              <a:alphaModFix/>
            </a:blip>
            <a:stretch>
              <a:fillRect b="0" l="0" r="0" t="0"/>
            </a:stretch>
          </a:blipFill>
          <a:ln>
            <a:noFill/>
          </a:ln>
        </p:spPr>
      </p:sp>
      <p:sp>
        <p:nvSpPr>
          <p:cNvPr id="90" name="Google Shape;90;p1"/>
          <p:cNvSpPr/>
          <p:nvPr/>
        </p:nvSpPr>
        <p:spPr>
          <a:xfrm>
            <a:off x="61130" y="85328"/>
            <a:ext cx="2341775" cy="2244691"/>
          </a:xfrm>
          <a:custGeom>
            <a:rect b="b" l="l" r="r" t="t"/>
            <a:pathLst>
              <a:path extrusionOk="0" h="1288705" w="1288705">
                <a:moveTo>
                  <a:pt x="0" y="0"/>
                </a:moveTo>
                <a:lnTo>
                  <a:pt x="1288706" y="0"/>
                </a:lnTo>
                <a:lnTo>
                  <a:pt x="1288706" y="1288705"/>
                </a:lnTo>
                <a:lnTo>
                  <a:pt x="0" y="128870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p:nvPr/>
        </p:nvSpPr>
        <p:spPr>
          <a:xfrm>
            <a:off x="10359381" y="3884411"/>
            <a:ext cx="9403080" cy="7810500"/>
          </a:xfrm>
          <a:custGeom>
            <a:rect b="b" l="l" r="r" t="t"/>
            <a:pathLst>
              <a:path extrusionOk="0" h="2399496" w="2755162">
                <a:moveTo>
                  <a:pt x="0" y="0"/>
                </a:moveTo>
                <a:lnTo>
                  <a:pt x="2755161" y="0"/>
                </a:lnTo>
                <a:lnTo>
                  <a:pt x="2755161" y="2399495"/>
                </a:lnTo>
                <a:lnTo>
                  <a:pt x="0" y="2399495"/>
                </a:lnTo>
                <a:lnTo>
                  <a:pt x="0" y="0"/>
                </a:lnTo>
                <a:close/>
              </a:path>
            </a:pathLst>
          </a:custGeom>
          <a:blipFill rotWithShape="1">
            <a:blip r:embed="rId5">
              <a:alphaModFix/>
            </a:blip>
            <a:stretch>
              <a:fillRect b="0" l="0" r="0" t="0"/>
            </a:stretch>
          </a:blipFill>
          <a:ln>
            <a:noFill/>
          </a:ln>
        </p:spPr>
      </p:sp>
      <p:sp>
        <p:nvSpPr>
          <p:cNvPr id="92" name="Google Shape;92;p1"/>
          <p:cNvSpPr/>
          <p:nvPr/>
        </p:nvSpPr>
        <p:spPr>
          <a:xfrm flipH="1" rot="6480410">
            <a:off x="-865814" y="6365637"/>
            <a:ext cx="3857988" cy="4026561"/>
          </a:xfrm>
          <a:custGeom>
            <a:rect b="b" l="l" r="r" t="t"/>
            <a:pathLst>
              <a:path extrusionOk="0" h="1408181" w="1744238">
                <a:moveTo>
                  <a:pt x="1744238" y="0"/>
                </a:moveTo>
                <a:lnTo>
                  <a:pt x="0" y="0"/>
                </a:lnTo>
                <a:lnTo>
                  <a:pt x="0" y="1408181"/>
                </a:lnTo>
                <a:lnTo>
                  <a:pt x="1744238" y="1408181"/>
                </a:lnTo>
                <a:lnTo>
                  <a:pt x="1744238" y="0"/>
                </a:lnTo>
                <a:close/>
              </a:path>
            </a:pathLst>
          </a:custGeom>
          <a:blipFill rotWithShape="1">
            <a:blip r:embed="rId6">
              <a:alphaModFix/>
            </a:blip>
            <a:stretch>
              <a:fillRect b="0" l="0" r="0" t="0"/>
            </a:stretch>
          </a:blipFill>
          <a:ln>
            <a:noFill/>
          </a:ln>
        </p:spPr>
      </p:sp>
      <p:sp>
        <p:nvSpPr>
          <p:cNvPr id="93" name="Google Shape;93;p1"/>
          <p:cNvSpPr txBox="1"/>
          <p:nvPr/>
        </p:nvSpPr>
        <p:spPr>
          <a:xfrm>
            <a:off x="4517431" y="2310737"/>
            <a:ext cx="9621521"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Calibri"/>
                <a:ea typeface="Calibri"/>
                <a:cs typeface="Calibri"/>
                <a:sym typeface="Calibri"/>
              </a:rPr>
              <a:t>Hệ Quản Trị Cơ Sở Dữ Liệu</a:t>
            </a:r>
            <a:endParaRPr sz="4400">
              <a:solidFill>
                <a:schemeClr val="dk1"/>
              </a:solidFill>
              <a:latin typeface="Calibri"/>
              <a:ea typeface="Calibri"/>
              <a:cs typeface="Calibri"/>
              <a:sym typeface="Calibri"/>
            </a:endParaRPr>
          </a:p>
        </p:txBody>
      </p:sp>
      <p:sp>
        <p:nvSpPr>
          <p:cNvPr id="94" name="Google Shape;94;p1"/>
          <p:cNvSpPr txBox="1"/>
          <p:nvPr/>
        </p:nvSpPr>
        <p:spPr>
          <a:xfrm>
            <a:off x="2286000" y="3454749"/>
            <a:ext cx="1456934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rgbClr val="FF9999"/>
                </a:solidFill>
                <a:latin typeface="Calibri"/>
                <a:ea typeface="Calibri"/>
                <a:cs typeface="Calibri"/>
                <a:sym typeface="Calibri"/>
              </a:rPr>
              <a:t>CHỦ ĐỀ:QUẢN LÝ HIỆU SÁCH HẢI AN</a:t>
            </a:r>
            <a:endParaRPr b="1" sz="4800">
              <a:solidFill>
                <a:schemeClr val="dk1"/>
              </a:solidFill>
              <a:latin typeface="Calibri"/>
              <a:ea typeface="Calibri"/>
              <a:cs typeface="Calibri"/>
              <a:sym typeface="Calibri"/>
            </a:endParaRPr>
          </a:p>
        </p:txBody>
      </p:sp>
      <p:sp>
        <p:nvSpPr>
          <p:cNvPr id="95" name="Google Shape;95;p1"/>
          <p:cNvSpPr/>
          <p:nvPr/>
        </p:nvSpPr>
        <p:spPr>
          <a:xfrm>
            <a:off x="5981661" y="470477"/>
            <a:ext cx="6633882" cy="1154627"/>
          </a:xfrm>
          <a:prstGeom prst="roundRect">
            <a:avLst>
              <a:gd fmla="val 16667" name="adj"/>
            </a:avLst>
          </a:prstGeom>
          <a:solidFill>
            <a:srgbClr val="D99593"/>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1"/>
          <p:cNvSpPr txBox="1"/>
          <p:nvPr/>
        </p:nvSpPr>
        <p:spPr>
          <a:xfrm>
            <a:off x="5126672" y="632291"/>
            <a:ext cx="80772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dk1"/>
                </a:solidFill>
                <a:latin typeface="Calibri"/>
                <a:ea typeface="Calibri"/>
                <a:cs typeface="Calibri"/>
                <a:sym typeface="Calibri"/>
              </a:rPr>
              <a:t>BÁO CÁO ĐỒ ÁN </a:t>
            </a:r>
            <a:endParaRPr/>
          </a:p>
        </p:txBody>
      </p:sp>
      <p:sp>
        <p:nvSpPr>
          <p:cNvPr id="97" name="Google Shape;97;p1"/>
          <p:cNvSpPr txBox="1"/>
          <p:nvPr/>
        </p:nvSpPr>
        <p:spPr>
          <a:xfrm>
            <a:off x="2761006" y="5391382"/>
            <a:ext cx="8516594"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953734"/>
                </a:solidFill>
                <a:latin typeface="Calibri"/>
                <a:ea typeface="Calibri"/>
                <a:cs typeface="Calibri"/>
                <a:sym typeface="Calibri"/>
              </a:rPr>
              <a:t>Nhóm:  1</a:t>
            </a:r>
            <a:endParaRPr/>
          </a:p>
          <a:p>
            <a:pPr indent="0" lvl="0" marL="0" marR="0" rtl="0" algn="l">
              <a:spcBef>
                <a:spcPts val="0"/>
              </a:spcBef>
              <a:spcAft>
                <a:spcPts val="0"/>
              </a:spcAft>
              <a:buNone/>
            </a:pPr>
            <a:r>
              <a:rPr lang="en-US" sz="3200">
                <a:solidFill>
                  <a:srgbClr val="953734"/>
                </a:solidFill>
                <a:latin typeface="Calibri"/>
                <a:ea typeface="Calibri"/>
                <a:cs typeface="Calibri"/>
                <a:sym typeface="Calibri"/>
              </a:rPr>
              <a:t>Giảng viên phụ trách: Thầy Nguyễn Hồ Duy Tri</a:t>
            </a:r>
            <a:endParaRPr/>
          </a:p>
        </p:txBody>
      </p:sp>
      <p:cxnSp>
        <p:nvCxnSpPr>
          <p:cNvPr id="98" name="Google Shape;98;p1"/>
          <p:cNvCxnSpPr/>
          <p:nvPr/>
        </p:nvCxnSpPr>
        <p:spPr>
          <a:xfrm>
            <a:off x="5949983" y="3087775"/>
            <a:ext cx="6633882" cy="0"/>
          </a:xfrm>
          <a:prstGeom prst="straightConnector1">
            <a:avLst/>
          </a:prstGeom>
          <a:noFill/>
          <a:ln cap="flat" cmpd="sng" w="38100">
            <a:solidFill>
              <a:schemeClr val="dk1"/>
            </a:solidFill>
            <a:prstDash val="solid"/>
            <a:round/>
            <a:headEnd len="sm" w="sm" type="none"/>
            <a:tailEnd len="sm" w="sm" type="none"/>
          </a:ln>
          <a:effectLst>
            <a:outerShdw blurRad="40000" rotWithShape="0" dir="5400000" dist="23000">
              <a:srgbClr val="000000">
                <a:alpha val="34901"/>
              </a:srgbClr>
            </a:outerShdw>
          </a:effectLst>
        </p:spPr>
      </p:cxnSp>
      <p:pic>
        <p:nvPicPr>
          <p:cNvPr id="99" name="Google Shape;99;p1"/>
          <p:cNvPicPr preferRelativeResize="0"/>
          <p:nvPr/>
        </p:nvPicPr>
        <p:blipFill rotWithShape="1">
          <a:blip r:embed="rId7">
            <a:alphaModFix/>
          </a:blip>
          <a:srcRect b="0" l="0" r="0" t="5138"/>
          <a:stretch/>
        </p:blipFill>
        <p:spPr>
          <a:xfrm>
            <a:off x="13229555" y="-221397"/>
            <a:ext cx="5369693" cy="1846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10"/>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213" name="Google Shape;213;p10"/>
          <p:cNvSpPr/>
          <p:nvPr/>
        </p:nvSpPr>
        <p:spPr>
          <a:xfrm>
            <a:off x="6385483" y="809354"/>
            <a:ext cx="5791200" cy="837473"/>
          </a:xfrm>
          <a:prstGeom prst="roundRect">
            <a:avLst>
              <a:gd fmla="val 16667" name="adj"/>
            </a:avLst>
          </a:prstGeom>
          <a:solidFill>
            <a:srgbClr val="F2DADA"/>
          </a:soli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4" name="Google Shape;214;p10"/>
          <p:cNvSpPr txBox="1"/>
          <p:nvPr/>
        </p:nvSpPr>
        <p:spPr>
          <a:xfrm>
            <a:off x="5992760" y="937366"/>
            <a:ext cx="6553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latin typeface="Calibri"/>
                <a:ea typeface="Calibri"/>
                <a:cs typeface="Calibri"/>
                <a:sym typeface="Calibri"/>
              </a:rPr>
              <a:t>Xây dựng cơ sở dữ liệu</a:t>
            </a:r>
            <a:endParaRPr b="1" sz="3200">
              <a:solidFill>
                <a:schemeClr val="dk1"/>
              </a:solidFill>
              <a:latin typeface="Calibri"/>
              <a:ea typeface="Calibri"/>
              <a:cs typeface="Calibri"/>
              <a:sym typeface="Calibri"/>
            </a:endParaRPr>
          </a:p>
        </p:txBody>
      </p:sp>
      <p:sp>
        <p:nvSpPr>
          <p:cNvPr id="215" name="Google Shape;215;p10"/>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1. Giới Thiệu</a:t>
            </a:r>
            <a:endParaRPr b="1" sz="4800">
              <a:solidFill>
                <a:srgbClr val="998D38"/>
              </a:solidFill>
              <a:latin typeface="Calibri"/>
              <a:ea typeface="Calibri"/>
              <a:cs typeface="Calibri"/>
              <a:sym typeface="Calibri"/>
            </a:endParaRPr>
          </a:p>
        </p:txBody>
      </p:sp>
      <p:sp>
        <p:nvSpPr>
          <p:cNvPr id="216" name="Google Shape;216;p10"/>
          <p:cNvSpPr txBox="1"/>
          <p:nvPr/>
        </p:nvSpPr>
        <p:spPr>
          <a:xfrm>
            <a:off x="1143000" y="1655101"/>
            <a:ext cx="9331568" cy="75469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200">
                <a:solidFill>
                  <a:schemeClr val="accent2"/>
                </a:solidFill>
                <a:latin typeface="Calibri"/>
                <a:ea typeface="Calibri"/>
                <a:cs typeface="Calibri"/>
                <a:sym typeface="Calibri"/>
              </a:rPr>
              <a:t>Bảng thuyết minh quan hệ và thuộc tính</a:t>
            </a:r>
            <a:endParaRPr/>
          </a:p>
        </p:txBody>
      </p:sp>
      <p:sp>
        <p:nvSpPr>
          <p:cNvPr id="217" name="Google Shape;217;p10"/>
          <p:cNvSpPr/>
          <p:nvPr/>
        </p:nvSpPr>
        <p:spPr>
          <a:xfrm>
            <a:off x="737419" y="1951725"/>
            <a:ext cx="381000" cy="295017"/>
          </a:xfrm>
          <a:custGeom>
            <a:rect b="b" l="l" r="r" t="t"/>
            <a:pathLst>
              <a:path extrusionOk="0" h="2971477" w="2697118">
                <a:moveTo>
                  <a:pt x="0" y="0"/>
                </a:moveTo>
                <a:lnTo>
                  <a:pt x="2697118" y="0"/>
                </a:lnTo>
                <a:lnTo>
                  <a:pt x="2697118" y="2971477"/>
                </a:lnTo>
                <a:lnTo>
                  <a:pt x="0" y="2971477"/>
                </a:lnTo>
                <a:lnTo>
                  <a:pt x="0" y="0"/>
                </a:lnTo>
                <a:close/>
              </a:path>
            </a:pathLst>
          </a:custGeom>
          <a:blipFill rotWithShape="1">
            <a:blip r:embed="rId4">
              <a:alphaModFix/>
            </a:blip>
            <a:stretch>
              <a:fillRect b="-4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18" name="Google Shape;218;p10"/>
          <p:cNvGraphicFramePr/>
          <p:nvPr/>
        </p:nvGraphicFramePr>
        <p:xfrm>
          <a:off x="6528338" y="2409795"/>
          <a:ext cx="3000000" cy="3000000"/>
        </p:xfrm>
        <a:graphic>
          <a:graphicData uri="http://schemas.openxmlformats.org/drawingml/2006/table">
            <a:tbl>
              <a:tblPr bandRow="1" firstCol="1" firstRow="1">
                <a:noFill/>
                <a:tableStyleId>{20C3E85E-E02B-4128-91EF-8C20314F90F3}</a:tableStyleId>
              </a:tblPr>
              <a:tblGrid>
                <a:gridCol w="1646450"/>
                <a:gridCol w="1635000"/>
                <a:gridCol w="4185800"/>
                <a:gridCol w="1783650"/>
                <a:gridCol w="2279900"/>
              </a:tblGrid>
              <a:tr h="330200">
                <a:tc gridSpan="5">
                  <a:txBody>
                    <a:bodyPr/>
                    <a:lstStyle/>
                    <a:p>
                      <a:pPr indent="0" lvl="0" marL="0" marR="0" rtl="0" algn="ctr">
                        <a:lnSpc>
                          <a:spcPct val="150000"/>
                        </a:lnSpc>
                        <a:spcBef>
                          <a:spcPts val="0"/>
                        </a:spcBef>
                        <a:spcAft>
                          <a:spcPts val="0"/>
                        </a:spcAft>
                        <a:buNone/>
                      </a:pPr>
                      <a:r>
                        <a:rPr lang="en-US" sz="1800" u="none" cap="none" strike="noStrike">
                          <a:latin typeface="Calibri"/>
                          <a:ea typeface="Calibri"/>
                          <a:cs typeface="Calibri"/>
                          <a:sym typeface="Calibri"/>
                        </a:rPr>
                        <a:t>SACH</a:t>
                      </a:r>
                      <a:endParaRPr sz="1800" u="none" cap="none" strike="noStrike">
                        <a:latin typeface="Calibri"/>
                        <a:ea typeface="Calibri"/>
                        <a:cs typeface="Calibri"/>
                        <a:sym typeface="Calibri"/>
                      </a:endParaRPr>
                    </a:p>
                  </a:txBody>
                  <a:tcPr marT="0" marB="0" marR="28425" marL="28425" anchor="ctr"/>
                </a:tc>
                <a:tc hMerge="1"/>
                <a:tc hMerge="1"/>
                <a:tc hMerge="1"/>
                <a:tc hMerge="1"/>
              </a:tr>
              <a:tr h="697500">
                <a:tc>
                  <a:txBody>
                    <a:bodyPr/>
                    <a:lstStyle/>
                    <a:p>
                      <a:pPr indent="0" lvl="0" marL="0" marR="0" rtl="0" algn="ctr">
                        <a:lnSpc>
                          <a:spcPct val="150000"/>
                        </a:lnSpc>
                        <a:spcBef>
                          <a:spcPts val="0"/>
                        </a:spcBef>
                        <a:spcAft>
                          <a:spcPts val="0"/>
                        </a:spcAft>
                        <a:buNone/>
                      </a:pPr>
                      <a:r>
                        <a:rPr lang="en-US" sz="1800" u="none" cap="none" strike="noStrike">
                          <a:latin typeface="Calibri"/>
                          <a:ea typeface="Calibri"/>
                          <a:cs typeface="Calibri"/>
                          <a:sym typeface="Calibri"/>
                        </a:rPr>
                        <a:t>Thuộc tính</a:t>
                      </a:r>
                      <a:endParaRPr sz="1800" u="none" cap="none" strike="noStrike">
                        <a:latin typeface="Calibri"/>
                        <a:ea typeface="Calibri"/>
                        <a:cs typeface="Calibri"/>
                        <a:sym typeface="Calibri"/>
                      </a:endParaRPr>
                    </a:p>
                  </a:txBody>
                  <a:tcPr marT="0" marB="0" marR="28425" marL="28425" anchor="ctr"/>
                </a:tc>
                <a:tc>
                  <a:txBody>
                    <a:bodyPr/>
                    <a:lstStyle/>
                    <a:p>
                      <a:pPr indent="0" lvl="0" marL="0" marR="0" rtl="0" algn="ctr">
                        <a:lnSpc>
                          <a:spcPct val="150000"/>
                        </a:lnSpc>
                        <a:spcBef>
                          <a:spcPts val="0"/>
                        </a:spcBef>
                        <a:spcAft>
                          <a:spcPts val="0"/>
                        </a:spcAft>
                        <a:buNone/>
                      </a:pPr>
                      <a:r>
                        <a:rPr lang="en-US" sz="1800" u="none" cap="none" strike="noStrike">
                          <a:latin typeface="Calibri"/>
                          <a:ea typeface="Calibri"/>
                          <a:cs typeface="Calibri"/>
                          <a:sym typeface="Calibri"/>
                        </a:rPr>
                        <a:t>Kiểu dữ liệu</a:t>
                      </a:r>
                      <a:endParaRPr sz="1800" u="none" cap="none" strike="noStrike">
                        <a:latin typeface="Calibri"/>
                        <a:ea typeface="Calibri"/>
                        <a:cs typeface="Calibri"/>
                        <a:sym typeface="Calibri"/>
                      </a:endParaRPr>
                    </a:p>
                  </a:txBody>
                  <a:tcPr marT="0" marB="0" marR="28425" marL="28425" anchor="ctr"/>
                </a:tc>
                <a:tc>
                  <a:txBody>
                    <a:bodyPr/>
                    <a:lstStyle/>
                    <a:p>
                      <a:pPr indent="0" lvl="0" marL="0" marR="0" rtl="0" algn="ctr">
                        <a:lnSpc>
                          <a:spcPct val="150000"/>
                        </a:lnSpc>
                        <a:spcBef>
                          <a:spcPts val="0"/>
                        </a:spcBef>
                        <a:spcAft>
                          <a:spcPts val="0"/>
                        </a:spcAft>
                        <a:buNone/>
                      </a:pPr>
                      <a:r>
                        <a:rPr lang="en-US" sz="1800" u="none" cap="none" strike="noStrike">
                          <a:latin typeface="Calibri"/>
                          <a:ea typeface="Calibri"/>
                          <a:cs typeface="Calibri"/>
                          <a:sym typeface="Calibri"/>
                        </a:rPr>
                        <a:t>Ràng buộc</a:t>
                      </a:r>
                      <a:endParaRPr sz="1800" u="none" cap="none" strike="noStrike">
                        <a:latin typeface="Calibri"/>
                        <a:ea typeface="Calibri"/>
                        <a:cs typeface="Calibri"/>
                        <a:sym typeface="Calibri"/>
                      </a:endParaRPr>
                    </a:p>
                  </a:txBody>
                  <a:tcPr marT="0" marB="0" marR="28425" marL="28425" anchor="ctr"/>
                </a:tc>
                <a:tc>
                  <a:txBody>
                    <a:bodyPr/>
                    <a:lstStyle/>
                    <a:p>
                      <a:pPr indent="0" lvl="0" marL="0" marR="0" rtl="0" algn="ctr">
                        <a:lnSpc>
                          <a:spcPct val="150000"/>
                        </a:lnSpc>
                        <a:spcBef>
                          <a:spcPts val="0"/>
                        </a:spcBef>
                        <a:spcAft>
                          <a:spcPts val="0"/>
                        </a:spcAft>
                        <a:buNone/>
                      </a:pPr>
                      <a:r>
                        <a:rPr lang="en-US" sz="1800" u="none" cap="none" strike="noStrike">
                          <a:latin typeface="Calibri"/>
                          <a:ea typeface="Calibri"/>
                          <a:cs typeface="Calibri"/>
                          <a:sym typeface="Calibri"/>
                        </a:rPr>
                        <a:t>Giá trị mặc định</a:t>
                      </a:r>
                      <a:endParaRPr sz="1800" u="none" cap="none" strike="noStrike">
                        <a:latin typeface="Calibri"/>
                        <a:ea typeface="Calibri"/>
                        <a:cs typeface="Calibri"/>
                        <a:sym typeface="Calibri"/>
                      </a:endParaRPr>
                    </a:p>
                  </a:txBody>
                  <a:tcPr marT="0" marB="0" marR="28425" marL="28425" anchor="ctr"/>
                </a:tc>
                <a:tc>
                  <a:txBody>
                    <a:bodyPr/>
                    <a:lstStyle/>
                    <a:p>
                      <a:pPr indent="0" lvl="0" marL="0" marR="0" rtl="0" algn="ctr">
                        <a:lnSpc>
                          <a:spcPct val="150000"/>
                        </a:lnSpc>
                        <a:spcBef>
                          <a:spcPts val="0"/>
                        </a:spcBef>
                        <a:spcAft>
                          <a:spcPts val="0"/>
                        </a:spcAft>
                        <a:buNone/>
                      </a:pPr>
                      <a:r>
                        <a:rPr lang="en-US" sz="1800" u="none" cap="none" strike="noStrike">
                          <a:latin typeface="Calibri"/>
                          <a:ea typeface="Calibri"/>
                          <a:cs typeface="Calibri"/>
                          <a:sym typeface="Calibri"/>
                        </a:rPr>
                        <a:t>Ý nghĩa</a:t>
                      </a:r>
                      <a:endParaRPr sz="1800" u="none" cap="none" strike="noStrike">
                        <a:latin typeface="Calibri"/>
                        <a:ea typeface="Calibri"/>
                        <a:cs typeface="Calibri"/>
                        <a:sym typeface="Calibri"/>
                      </a:endParaRPr>
                    </a:p>
                  </a:txBody>
                  <a:tcPr marT="0" marB="0" marR="28425" marL="28425" anchor="ctr"/>
                </a:tc>
              </a:tr>
              <a:tr h="330200">
                <a:tc>
                  <a:txBody>
                    <a:bodyPr/>
                    <a:lstStyle/>
                    <a:p>
                      <a:pPr indent="0" lvl="0" marL="0" marR="0" rtl="0" algn="l">
                        <a:lnSpc>
                          <a:spcPct val="150000"/>
                        </a:lnSpc>
                        <a:spcBef>
                          <a:spcPts val="0"/>
                        </a:spcBef>
                        <a:spcAft>
                          <a:spcPts val="0"/>
                        </a:spcAft>
                        <a:buNone/>
                      </a:pPr>
                      <a:r>
                        <a:rPr lang="en-US" sz="1800" u="sng" cap="none" strike="noStrike">
                          <a:latin typeface="Calibri"/>
                          <a:ea typeface="Calibri"/>
                          <a:cs typeface="Calibri"/>
                          <a:sym typeface="Calibri"/>
                        </a:rPr>
                        <a:t>MaSach</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Number</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Khóa chính, not null</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Tự động</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Mã sách</a:t>
                      </a:r>
                      <a:endParaRPr sz="1800" u="none" cap="none" strike="noStrike">
                        <a:latin typeface="Calibri"/>
                        <a:ea typeface="Calibri"/>
                        <a:cs typeface="Calibri"/>
                        <a:sym typeface="Calibri"/>
                      </a:endParaRPr>
                    </a:p>
                  </a:txBody>
                  <a:tcPr marT="0" marB="0" marR="28425" marL="28425"/>
                </a:tc>
              </a:tr>
              <a:tr h="330200">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TenSach</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Varchar2(80)</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Not null</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Tên sách</a:t>
                      </a:r>
                      <a:endParaRPr sz="1800" u="none" cap="none" strike="noStrike">
                        <a:latin typeface="Calibri"/>
                        <a:ea typeface="Calibri"/>
                        <a:cs typeface="Calibri"/>
                        <a:sym typeface="Calibri"/>
                      </a:endParaRPr>
                    </a:p>
                  </a:txBody>
                  <a:tcPr marT="0" marB="0" marR="28425" marL="28425"/>
                </a:tc>
              </a:tr>
              <a:tr h="1016225">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MaTL</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Number</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Khóa ngoại tham chiếu đến khóa chính MaTL của bảng THELOAI, not null</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Mã thể loại</a:t>
                      </a:r>
                      <a:endParaRPr sz="1800" u="none" cap="none" strike="noStrike">
                        <a:latin typeface="Calibri"/>
                        <a:ea typeface="Calibri"/>
                        <a:cs typeface="Calibri"/>
                        <a:sym typeface="Calibri"/>
                      </a:endParaRPr>
                    </a:p>
                  </a:txBody>
                  <a:tcPr marT="0" marB="0" marR="28425" marL="28425"/>
                </a:tc>
              </a:tr>
              <a:tr h="330200">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TenTG</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Varchar2(150)</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Tên tác giả</a:t>
                      </a:r>
                      <a:endParaRPr sz="1800" u="none" cap="none" strike="noStrike">
                        <a:latin typeface="Calibri"/>
                        <a:ea typeface="Calibri"/>
                        <a:cs typeface="Calibri"/>
                        <a:sym typeface="Calibri"/>
                      </a:endParaRPr>
                    </a:p>
                  </a:txBody>
                  <a:tcPr marT="0" marB="0" marR="28425" marL="28425"/>
                </a:tc>
              </a:tr>
              <a:tr h="330200">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NamXB</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Date</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Năm xuất bản</a:t>
                      </a:r>
                      <a:endParaRPr sz="1800" u="none" cap="none" strike="noStrike">
                        <a:latin typeface="Calibri"/>
                        <a:ea typeface="Calibri"/>
                        <a:cs typeface="Calibri"/>
                        <a:sym typeface="Calibri"/>
                      </a:endParaRPr>
                    </a:p>
                  </a:txBody>
                  <a:tcPr marT="0" marB="0" marR="28425" marL="28425"/>
                </a:tc>
              </a:tr>
              <a:tr h="330200">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NXB</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Varchar2(60)</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Nhà xuất bản</a:t>
                      </a:r>
                      <a:endParaRPr sz="1800" u="none" cap="none" strike="noStrike">
                        <a:latin typeface="Calibri"/>
                        <a:ea typeface="Calibri"/>
                        <a:cs typeface="Calibri"/>
                        <a:sym typeface="Calibri"/>
                      </a:endParaRPr>
                    </a:p>
                  </a:txBody>
                  <a:tcPr marT="0" marB="0" marR="28425" marL="28425"/>
                </a:tc>
              </a:tr>
              <a:tr h="330200">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HinhThucBia</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Varchar2(15)</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Hình thức bìa </a:t>
                      </a:r>
                      <a:endParaRPr sz="1800" u="none" cap="none" strike="noStrike">
                        <a:latin typeface="Calibri"/>
                        <a:ea typeface="Calibri"/>
                        <a:cs typeface="Calibri"/>
                        <a:sym typeface="Calibri"/>
                      </a:endParaRPr>
                    </a:p>
                  </a:txBody>
                  <a:tcPr marT="0" marB="0" marR="28425" marL="28425"/>
                </a:tc>
              </a:tr>
              <a:tr h="789425">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TomTat</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Varchar2</a:t>
                      </a:r>
                      <a:endParaRPr sz="1800" u="none" cap="none" strike="noStrike">
                        <a:latin typeface="Calibri"/>
                        <a:ea typeface="Calibri"/>
                        <a:cs typeface="Calibri"/>
                        <a:sym typeface="Calibri"/>
                      </a:endParaRPr>
                    </a:p>
                    <a:p>
                      <a:pPr indent="0" lvl="0" marL="0" marR="0" rtl="0" algn="l">
                        <a:lnSpc>
                          <a:spcPct val="150000"/>
                        </a:lnSpc>
                        <a:spcBef>
                          <a:spcPts val="800"/>
                        </a:spcBef>
                        <a:spcAft>
                          <a:spcPts val="0"/>
                        </a:spcAft>
                        <a:buNone/>
                      </a:pPr>
                      <a:r>
                        <a:rPr lang="en-US" sz="1800" u="none" cap="none" strike="noStrike">
                          <a:latin typeface="Calibri"/>
                          <a:ea typeface="Calibri"/>
                          <a:cs typeface="Calibri"/>
                          <a:sym typeface="Calibri"/>
                        </a:rPr>
                        <a:t>(1000)</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Tóm tắt</a:t>
                      </a:r>
                      <a:endParaRPr sz="1800" u="none" cap="none" strike="noStrike">
                        <a:latin typeface="Calibri"/>
                        <a:ea typeface="Calibri"/>
                        <a:cs typeface="Calibri"/>
                        <a:sym typeface="Calibri"/>
                      </a:endParaRPr>
                    </a:p>
                  </a:txBody>
                  <a:tcPr marT="0" marB="0" marR="28425" marL="28425"/>
                </a:tc>
              </a:tr>
              <a:tr h="330200">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SL</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Number </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Số lượng tồn </a:t>
                      </a:r>
                      <a:endParaRPr sz="1800" u="none" cap="none" strike="noStrike">
                        <a:latin typeface="Calibri"/>
                        <a:ea typeface="Calibri"/>
                        <a:cs typeface="Calibri"/>
                        <a:sym typeface="Calibri"/>
                      </a:endParaRPr>
                    </a:p>
                  </a:txBody>
                  <a:tcPr marT="0" marB="0" marR="28425" marL="28425"/>
                </a:tc>
              </a:tr>
              <a:tr h="330200">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Gia</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Number</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Giá bán sách</a:t>
                      </a:r>
                      <a:endParaRPr sz="1800" u="none" cap="none" strike="noStrike">
                        <a:latin typeface="Calibri"/>
                        <a:ea typeface="Calibri"/>
                        <a:cs typeface="Calibri"/>
                        <a:sym typeface="Calibri"/>
                      </a:endParaRPr>
                    </a:p>
                  </a:txBody>
                  <a:tcPr marT="0" marB="0" marR="28425" marL="28425"/>
                </a:tc>
              </a:tr>
              <a:tr h="942975">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MaNCC</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Number</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Khóa ngoại tham chiếu đến khóa chính MaNCC của bảng NHACUNGCAP, not null</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Mã nhà cung cấp</a:t>
                      </a:r>
                      <a:endParaRPr sz="1800" u="none" cap="none" strike="noStrike">
                        <a:latin typeface="Calibri"/>
                        <a:ea typeface="Calibri"/>
                        <a:cs typeface="Calibri"/>
                        <a:sym typeface="Calibri"/>
                      </a:endParaRPr>
                    </a:p>
                  </a:txBody>
                  <a:tcPr marT="0" marB="0" marR="28425" marL="28425"/>
                </a:tc>
              </a:tr>
              <a:tr h="330200">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NgonNgu</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Varchar2(35)</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Ngôn ngữ sách</a:t>
                      </a:r>
                      <a:endParaRPr sz="1800" u="none" cap="none" strike="noStrike">
                        <a:latin typeface="Calibri"/>
                        <a:ea typeface="Calibri"/>
                        <a:cs typeface="Calibri"/>
                        <a:sym typeface="Calibri"/>
                      </a:endParaRPr>
                    </a:p>
                  </a:txBody>
                  <a:tcPr marT="0" marB="0" marR="28425" marL="28425"/>
                </a:tc>
              </a:tr>
              <a:tr h="330200">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HinhAnh</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Varchar2(500)</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28425" marL="28425"/>
                </a:tc>
                <a:tc>
                  <a:txBody>
                    <a:bodyPr/>
                    <a:lstStyle/>
                    <a:p>
                      <a:pPr indent="0" lvl="0" marL="0" marR="0" rtl="0" algn="l">
                        <a:lnSpc>
                          <a:spcPct val="150000"/>
                        </a:lnSpc>
                        <a:spcBef>
                          <a:spcPts val="0"/>
                        </a:spcBef>
                        <a:spcAft>
                          <a:spcPts val="0"/>
                        </a:spcAft>
                        <a:buNone/>
                      </a:pPr>
                      <a:r>
                        <a:rPr lang="en-US" sz="1800" u="none" cap="none" strike="noStrike">
                          <a:latin typeface="Calibri"/>
                          <a:ea typeface="Calibri"/>
                          <a:cs typeface="Calibri"/>
                          <a:sym typeface="Calibri"/>
                        </a:rPr>
                        <a:t>Hình bìa sách</a:t>
                      </a:r>
                      <a:endParaRPr sz="1800" u="none" cap="none" strike="noStrike">
                        <a:latin typeface="Calibri"/>
                        <a:ea typeface="Calibri"/>
                        <a:cs typeface="Calibri"/>
                        <a:sym typeface="Calibri"/>
                      </a:endParaRPr>
                    </a:p>
                  </a:txBody>
                  <a:tcPr marT="0" marB="0" marR="28425" marL="28425"/>
                </a:tc>
              </a:tr>
            </a:tbl>
          </a:graphicData>
        </a:graphic>
      </p:graphicFrame>
      <p:graphicFrame>
        <p:nvGraphicFramePr>
          <p:cNvPr id="219" name="Google Shape;219;p10"/>
          <p:cNvGraphicFramePr/>
          <p:nvPr/>
        </p:nvGraphicFramePr>
        <p:xfrm>
          <a:off x="348904" y="3475677"/>
          <a:ext cx="3000000" cy="3000000"/>
        </p:xfrm>
        <a:graphic>
          <a:graphicData uri="http://schemas.openxmlformats.org/drawingml/2006/table">
            <a:tbl>
              <a:tblPr bandRow="1" firstCol="1" firstRow="1">
                <a:noFill/>
                <a:tableStyleId>{20C3E85E-E02B-4128-91EF-8C20314F90F3}</a:tableStyleId>
              </a:tblPr>
              <a:tblGrid>
                <a:gridCol w="965625"/>
                <a:gridCol w="1071850"/>
                <a:gridCol w="1222100"/>
                <a:gridCol w="1302950"/>
                <a:gridCol w="1228675"/>
              </a:tblGrid>
              <a:tr h="469550">
                <a:tc gridSpan="5">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THELOAI</a:t>
                      </a:r>
                      <a:endParaRPr sz="1800" u="none" cap="none" strike="noStrike">
                        <a:latin typeface="Calibri"/>
                        <a:ea typeface="Calibri"/>
                        <a:cs typeface="Calibri"/>
                        <a:sym typeface="Calibri"/>
                      </a:endParaRPr>
                    </a:p>
                  </a:txBody>
                  <a:tcPr marT="0" marB="0" marR="68575" marL="68575" anchor="ctr"/>
                </a:tc>
                <a:tc hMerge="1"/>
                <a:tc hMerge="1"/>
                <a:tc hMerge="1"/>
                <a:tc hMerge="1"/>
              </a:tr>
              <a:tr h="993200">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Thuộc tính</a:t>
                      </a:r>
                      <a:endParaRPr sz="18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Kiểu dữ liệu</a:t>
                      </a:r>
                      <a:endParaRPr sz="18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Ràng buộc</a:t>
                      </a:r>
                      <a:endParaRPr sz="18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Giá trị mặc định</a:t>
                      </a:r>
                      <a:endParaRPr sz="18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Ý nghĩa</a:t>
                      </a:r>
                      <a:endParaRPr sz="1800" u="none" cap="none" strike="noStrike">
                        <a:latin typeface="Calibri"/>
                        <a:ea typeface="Calibri"/>
                        <a:cs typeface="Calibri"/>
                        <a:sym typeface="Calibri"/>
                      </a:endParaRPr>
                    </a:p>
                  </a:txBody>
                  <a:tcPr marT="0" marB="0" marR="68575" marL="68575" anchor="ctr"/>
                </a:tc>
              </a:tr>
              <a:tr h="1516850">
                <a:tc>
                  <a:txBody>
                    <a:bodyPr/>
                    <a:lstStyle/>
                    <a:p>
                      <a:pPr indent="0" lvl="0" marL="0" marR="0" rtl="0" algn="l">
                        <a:lnSpc>
                          <a:spcPct val="150000"/>
                        </a:lnSpc>
                        <a:spcBef>
                          <a:spcPts val="0"/>
                        </a:spcBef>
                        <a:spcAft>
                          <a:spcPts val="0"/>
                        </a:spcAft>
                        <a:buNone/>
                      </a:pPr>
                      <a:r>
                        <a:rPr lang="en-US" sz="2000" u="sng" cap="none" strike="noStrike">
                          <a:latin typeface="Calibri"/>
                          <a:ea typeface="Calibri"/>
                          <a:cs typeface="Calibri"/>
                          <a:sym typeface="Calibri"/>
                        </a:rPr>
                        <a:t>MaTL</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Number</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Khóa chính, not null</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Tự động</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Mã thể loại</a:t>
                      </a:r>
                      <a:endParaRPr sz="1800" u="none" cap="none" strike="noStrike">
                        <a:latin typeface="Calibri"/>
                        <a:ea typeface="Calibri"/>
                        <a:cs typeface="Calibri"/>
                        <a:sym typeface="Calibri"/>
                      </a:endParaRPr>
                    </a:p>
                  </a:txBody>
                  <a:tcPr marT="0" marB="0" marR="68575" marL="68575"/>
                </a:tc>
              </a:tr>
              <a:tr h="782375">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TheLoai</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Varchar2(30)</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Not null</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Tên thể loại</a:t>
                      </a:r>
                      <a:endParaRPr sz="1800" u="none" cap="none" strike="noStrike">
                        <a:latin typeface="Calibri"/>
                        <a:ea typeface="Calibri"/>
                        <a:cs typeface="Calibri"/>
                        <a:sym typeface="Calibri"/>
                      </a:endParaRPr>
                    </a:p>
                  </a:txBody>
                  <a:tcPr marT="0" marB="0" marR="68575" marL="68575"/>
                </a:tc>
              </a:tr>
              <a:tr h="99320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GhiChu</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Varchar2(1000)</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Ghi chú</a:t>
                      </a:r>
                      <a:endParaRPr sz="1800" u="none" cap="none" strike="noStrike">
                        <a:latin typeface="Calibri"/>
                        <a:ea typeface="Calibri"/>
                        <a:cs typeface="Calibri"/>
                        <a:sym typeface="Calibri"/>
                      </a:endParaRPr>
                    </a:p>
                  </a:txBody>
                  <a:tcPr marT="0" marB="0" marR="68575" marL="6857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11"/>
          <p:cNvPicPr preferRelativeResize="0"/>
          <p:nvPr/>
        </p:nvPicPr>
        <p:blipFill rotWithShape="1">
          <a:blip r:embed="rId3">
            <a:alphaModFix amt="34000"/>
          </a:blip>
          <a:srcRect b="10352" l="0" r="0" t="10352"/>
          <a:stretch/>
        </p:blipFill>
        <p:spPr>
          <a:xfrm>
            <a:off x="2458" y="6145"/>
            <a:ext cx="18288000" cy="10287000"/>
          </a:xfrm>
          <a:prstGeom prst="rect">
            <a:avLst/>
          </a:prstGeom>
          <a:noFill/>
          <a:ln>
            <a:noFill/>
          </a:ln>
        </p:spPr>
      </p:pic>
      <p:sp>
        <p:nvSpPr>
          <p:cNvPr id="225" name="Google Shape;225;p11"/>
          <p:cNvSpPr/>
          <p:nvPr/>
        </p:nvSpPr>
        <p:spPr>
          <a:xfrm>
            <a:off x="6387941" y="815499"/>
            <a:ext cx="5791200" cy="837473"/>
          </a:xfrm>
          <a:prstGeom prst="roundRect">
            <a:avLst>
              <a:gd fmla="val 16667" name="adj"/>
            </a:avLst>
          </a:prstGeom>
          <a:solidFill>
            <a:srgbClr val="F2DADA"/>
          </a:soli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11"/>
          <p:cNvSpPr txBox="1"/>
          <p:nvPr/>
        </p:nvSpPr>
        <p:spPr>
          <a:xfrm>
            <a:off x="5995218" y="943511"/>
            <a:ext cx="6553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latin typeface="Calibri"/>
                <a:ea typeface="Calibri"/>
                <a:cs typeface="Calibri"/>
                <a:sym typeface="Calibri"/>
              </a:rPr>
              <a:t>Xây dựng cơ sở dữ liệu</a:t>
            </a:r>
            <a:endParaRPr b="1" sz="3200">
              <a:solidFill>
                <a:schemeClr val="dk1"/>
              </a:solidFill>
              <a:latin typeface="Calibri"/>
              <a:ea typeface="Calibri"/>
              <a:cs typeface="Calibri"/>
              <a:sym typeface="Calibri"/>
            </a:endParaRPr>
          </a:p>
        </p:txBody>
      </p:sp>
      <p:sp>
        <p:nvSpPr>
          <p:cNvPr id="227" name="Google Shape;227;p11"/>
          <p:cNvSpPr txBox="1"/>
          <p:nvPr/>
        </p:nvSpPr>
        <p:spPr>
          <a:xfrm>
            <a:off x="2458" y="-122132"/>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1. Giới Thiệu</a:t>
            </a:r>
            <a:endParaRPr b="1" sz="4800">
              <a:solidFill>
                <a:srgbClr val="998D38"/>
              </a:solidFill>
              <a:latin typeface="Calibri"/>
              <a:ea typeface="Calibri"/>
              <a:cs typeface="Calibri"/>
              <a:sym typeface="Calibri"/>
            </a:endParaRPr>
          </a:p>
        </p:txBody>
      </p:sp>
      <p:sp>
        <p:nvSpPr>
          <p:cNvPr id="228" name="Google Shape;228;p11"/>
          <p:cNvSpPr txBox="1"/>
          <p:nvPr/>
        </p:nvSpPr>
        <p:spPr>
          <a:xfrm>
            <a:off x="1145458" y="1661246"/>
            <a:ext cx="9331568" cy="75469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200">
                <a:solidFill>
                  <a:schemeClr val="accent2"/>
                </a:solidFill>
                <a:latin typeface="Calibri"/>
                <a:ea typeface="Calibri"/>
                <a:cs typeface="Calibri"/>
                <a:sym typeface="Calibri"/>
              </a:rPr>
              <a:t>Bảng thuyết minh quan hệ và thuộc tính</a:t>
            </a:r>
            <a:endParaRPr/>
          </a:p>
        </p:txBody>
      </p:sp>
      <p:sp>
        <p:nvSpPr>
          <p:cNvPr id="229" name="Google Shape;229;p11"/>
          <p:cNvSpPr/>
          <p:nvPr/>
        </p:nvSpPr>
        <p:spPr>
          <a:xfrm>
            <a:off x="739877" y="1957870"/>
            <a:ext cx="381000" cy="295017"/>
          </a:xfrm>
          <a:custGeom>
            <a:rect b="b" l="l" r="r" t="t"/>
            <a:pathLst>
              <a:path extrusionOk="0" h="2971477" w="2697118">
                <a:moveTo>
                  <a:pt x="0" y="0"/>
                </a:moveTo>
                <a:lnTo>
                  <a:pt x="2697118" y="0"/>
                </a:lnTo>
                <a:lnTo>
                  <a:pt x="2697118" y="2971477"/>
                </a:lnTo>
                <a:lnTo>
                  <a:pt x="0" y="2971477"/>
                </a:lnTo>
                <a:lnTo>
                  <a:pt x="0" y="0"/>
                </a:lnTo>
                <a:close/>
              </a:path>
            </a:pathLst>
          </a:custGeom>
          <a:blipFill rotWithShape="1">
            <a:blip r:embed="rId4">
              <a:alphaModFix/>
            </a:blip>
            <a:stretch>
              <a:fillRect b="-4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30" name="Google Shape;230;p11"/>
          <p:cNvGraphicFramePr/>
          <p:nvPr/>
        </p:nvGraphicFramePr>
        <p:xfrm>
          <a:off x="457200" y="2585283"/>
          <a:ext cx="3000000" cy="3000000"/>
        </p:xfrm>
        <a:graphic>
          <a:graphicData uri="http://schemas.openxmlformats.org/drawingml/2006/table">
            <a:tbl>
              <a:tblPr bandRow="1" firstCol="1" firstRow="1">
                <a:noFill/>
                <a:tableStyleId>{20C3E85E-E02B-4128-91EF-8C20314F90F3}</a:tableStyleId>
              </a:tblPr>
              <a:tblGrid>
                <a:gridCol w="1387475"/>
                <a:gridCol w="1885775"/>
                <a:gridCol w="1595200"/>
                <a:gridCol w="1837150"/>
                <a:gridCol w="2514600"/>
              </a:tblGrid>
              <a:tr h="380700">
                <a:tc gridSpan="5">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NHANVIEN</a:t>
                      </a:r>
                      <a:endParaRPr sz="1800" u="none" cap="none" strike="noStrike">
                        <a:latin typeface="Calibri"/>
                        <a:ea typeface="Calibri"/>
                        <a:cs typeface="Calibri"/>
                        <a:sym typeface="Calibri"/>
                      </a:endParaRPr>
                    </a:p>
                  </a:txBody>
                  <a:tcPr marT="0" marB="0" marR="44250" marL="44250" anchor="ctr"/>
                </a:tc>
                <a:tc hMerge="1"/>
                <a:tc hMerge="1"/>
                <a:tc hMerge="1"/>
                <a:tc hMerge="1"/>
              </a:tr>
              <a:tr h="558950">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Thuộc tính</a:t>
                      </a:r>
                      <a:endParaRPr sz="1800" u="none" cap="none" strike="noStrike">
                        <a:latin typeface="Calibri"/>
                        <a:ea typeface="Calibri"/>
                        <a:cs typeface="Calibri"/>
                        <a:sym typeface="Calibri"/>
                      </a:endParaRPr>
                    </a:p>
                  </a:txBody>
                  <a:tcPr marT="0" marB="0" marR="44250" marL="44250"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Kiểu dữ liệu</a:t>
                      </a:r>
                      <a:endParaRPr sz="1800" u="none" cap="none" strike="noStrike">
                        <a:latin typeface="Calibri"/>
                        <a:ea typeface="Calibri"/>
                        <a:cs typeface="Calibri"/>
                        <a:sym typeface="Calibri"/>
                      </a:endParaRPr>
                    </a:p>
                  </a:txBody>
                  <a:tcPr marT="0" marB="0" marR="44250" marL="44250"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Ràng buộc</a:t>
                      </a:r>
                      <a:endParaRPr sz="1800" u="none" cap="none" strike="noStrike">
                        <a:latin typeface="Calibri"/>
                        <a:ea typeface="Calibri"/>
                        <a:cs typeface="Calibri"/>
                        <a:sym typeface="Calibri"/>
                      </a:endParaRPr>
                    </a:p>
                  </a:txBody>
                  <a:tcPr marT="0" marB="0" marR="44250" marL="44250"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Giá trị mặc định</a:t>
                      </a:r>
                      <a:endParaRPr sz="1800" u="none" cap="none" strike="noStrike">
                        <a:latin typeface="Calibri"/>
                        <a:ea typeface="Calibri"/>
                        <a:cs typeface="Calibri"/>
                        <a:sym typeface="Calibri"/>
                      </a:endParaRPr>
                    </a:p>
                  </a:txBody>
                  <a:tcPr marT="0" marB="0" marR="44250" marL="44250"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Ý nghĩa</a:t>
                      </a:r>
                      <a:endParaRPr sz="1800" u="none" cap="none" strike="noStrike">
                        <a:latin typeface="Calibri"/>
                        <a:ea typeface="Calibri"/>
                        <a:cs typeface="Calibri"/>
                        <a:sym typeface="Calibri"/>
                      </a:endParaRPr>
                    </a:p>
                  </a:txBody>
                  <a:tcPr marT="0" marB="0" marR="44250" marL="44250" anchor="ctr"/>
                </a:tc>
              </a:tr>
              <a:tr h="854225">
                <a:tc>
                  <a:txBody>
                    <a:bodyPr/>
                    <a:lstStyle/>
                    <a:p>
                      <a:pPr indent="0" lvl="0" marL="0" marR="0" rtl="0" algn="l">
                        <a:lnSpc>
                          <a:spcPct val="150000"/>
                        </a:lnSpc>
                        <a:spcBef>
                          <a:spcPts val="0"/>
                        </a:spcBef>
                        <a:spcAft>
                          <a:spcPts val="0"/>
                        </a:spcAft>
                        <a:buNone/>
                      </a:pPr>
                      <a:r>
                        <a:rPr lang="en-US" sz="2000" u="sng" cap="none" strike="noStrike">
                          <a:latin typeface="Calibri"/>
                          <a:ea typeface="Calibri"/>
                          <a:cs typeface="Calibri"/>
                          <a:sym typeface="Calibri"/>
                        </a:rPr>
                        <a:t>MaNV</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Number</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Khóa chính, not null</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Tự động</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Mã nhân viên</a:t>
                      </a:r>
                      <a:endParaRPr sz="1800" u="none" cap="none" strike="noStrike">
                        <a:latin typeface="Calibri"/>
                        <a:ea typeface="Calibri"/>
                        <a:cs typeface="Calibri"/>
                        <a:sym typeface="Calibri"/>
                      </a:endParaRPr>
                    </a:p>
                  </a:txBody>
                  <a:tcPr marT="0" marB="0" marR="44250" marL="44250"/>
                </a:tc>
              </a:tr>
              <a:tr h="55895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Ho</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Varchar2(20)</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Not null</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Họ nhân viên</a:t>
                      </a:r>
                      <a:endParaRPr sz="1800" u="none" cap="none" strike="noStrike">
                        <a:latin typeface="Calibri"/>
                        <a:ea typeface="Calibri"/>
                        <a:cs typeface="Calibri"/>
                        <a:sym typeface="Calibri"/>
                      </a:endParaRPr>
                    </a:p>
                  </a:txBody>
                  <a:tcPr marT="0" marB="0" marR="44250" marL="44250"/>
                </a:tc>
              </a:tr>
              <a:tr h="55895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Ten</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Varchar2(20)</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Not null</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Tên nhân viên</a:t>
                      </a:r>
                      <a:endParaRPr sz="1800" u="none" cap="none" strike="noStrike">
                        <a:latin typeface="Calibri"/>
                        <a:ea typeface="Calibri"/>
                        <a:cs typeface="Calibri"/>
                        <a:sym typeface="Calibri"/>
                      </a:endParaRPr>
                    </a:p>
                  </a:txBody>
                  <a:tcPr marT="0" marB="0" marR="44250" marL="44250"/>
                </a:tc>
              </a:tr>
              <a:tr h="55895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GioiTinh</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Varchar2(15)</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Giới tính nhân viên</a:t>
                      </a:r>
                      <a:endParaRPr sz="1800" u="none" cap="none" strike="noStrike">
                        <a:latin typeface="Calibri"/>
                        <a:ea typeface="Calibri"/>
                        <a:cs typeface="Calibri"/>
                        <a:sym typeface="Calibri"/>
                      </a:endParaRPr>
                    </a:p>
                  </a:txBody>
                  <a:tcPr marT="0" marB="0" marR="44250" marL="44250"/>
                </a:tc>
              </a:tr>
              <a:tr h="55895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DiaChi</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Varchar2(100)</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Not null</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Địa chỉ nhà</a:t>
                      </a:r>
                      <a:endParaRPr sz="1800" u="none" cap="none" strike="noStrike">
                        <a:latin typeface="Calibri"/>
                        <a:ea typeface="Calibri"/>
                        <a:cs typeface="Calibri"/>
                        <a:sym typeface="Calibri"/>
                      </a:endParaRPr>
                    </a:p>
                  </a:txBody>
                  <a:tcPr marT="0" marB="0" marR="44250" marL="44250"/>
                </a:tc>
              </a:tr>
              <a:tr h="805275">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CMND</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Varchar2(15)</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Not null</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Chứng minh nhân dân</a:t>
                      </a:r>
                      <a:endParaRPr sz="1800" u="none" cap="none" strike="noStrike">
                        <a:latin typeface="Calibri"/>
                        <a:ea typeface="Calibri"/>
                        <a:cs typeface="Calibri"/>
                        <a:sym typeface="Calibri"/>
                      </a:endParaRPr>
                    </a:p>
                  </a:txBody>
                  <a:tcPr marT="0" marB="0" marR="44250" marL="44250"/>
                </a:tc>
              </a:tr>
              <a:tr h="55895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NgaySinh</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Date</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Not null</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Ngày sinh nhân viên</a:t>
                      </a:r>
                      <a:endParaRPr sz="1800" u="none" cap="none" strike="noStrike">
                        <a:latin typeface="Calibri"/>
                        <a:ea typeface="Calibri"/>
                        <a:cs typeface="Calibri"/>
                        <a:sym typeface="Calibri"/>
                      </a:endParaRPr>
                    </a:p>
                  </a:txBody>
                  <a:tcPr marT="0" marB="0" marR="44250" marL="44250"/>
                </a:tc>
              </a:tr>
              <a:tr h="55895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NgayBD</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Date</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Not null</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Ngày vào làm</a:t>
                      </a:r>
                      <a:endParaRPr sz="1800" u="none" cap="none" strike="noStrike">
                        <a:latin typeface="Calibri"/>
                        <a:ea typeface="Calibri"/>
                        <a:cs typeface="Calibri"/>
                        <a:sym typeface="Calibri"/>
                      </a:endParaRPr>
                    </a:p>
                  </a:txBody>
                  <a:tcPr marT="0" marB="0" marR="44250" marL="44250"/>
                </a:tc>
              </a:tr>
              <a:tr h="55895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SoDT</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Varchar2(10)</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Not null</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Số điện thoại</a:t>
                      </a:r>
                      <a:endParaRPr sz="1800" u="none" cap="none" strike="noStrike">
                        <a:latin typeface="Calibri"/>
                        <a:ea typeface="Calibri"/>
                        <a:cs typeface="Calibri"/>
                        <a:sym typeface="Calibri"/>
                      </a:endParaRPr>
                    </a:p>
                  </a:txBody>
                  <a:tcPr marT="0" marB="0" marR="44250" marL="44250"/>
                </a:tc>
              </a:tr>
              <a:tr h="38070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Luong</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Number </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Not null</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Lương</a:t>
                      </a:r>
                      <a:endParaRPr sz="1800" u="none" cap="none" strike="noStrike">
                        <a:latin typeface="Calibri"/>
                        <a:ea typeface="Calibri"/>
                        <a:cs typeface="Calibri"/>
                        <a:sym typeface="Calibri"/>
                      </a:endParaRPr>
                    </a:p>
                  </a:txBody>
                  <a:tcPr marT="0" marB="0" marR="44250" marL="44250"/>
                </a:tc>
              </a:tr>
              <a:tr h="55895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HinhAnh</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Varchar2(500)</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44250" marL="442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Hình ảnh</a:t>
                      </a:r>
                      <a:endParaRPr sz="1800" u="none" cap="none" strike="noStrike">
                        <a:latin typeface="Calibri"/>
                        <a:ea typeface="Calibri"/>
                        <a:cs typeface="Calibri"/>
                        <a:sym typeface="Calibri"/>
                      </a:endParaRPr>
                    </a:p>
                  </a:txBody>
                  <a:tcPr marT="0" marB="0" marR="44250" marL="44250"/>
                </a:tc>
              </a:tr>
            </a:tbl>
          </a:graphicData>
        </a:graphic>
      </p:graphicFrame>
      <p:graphicFrame>
        <p:nvGraphicFramePr>
          <p:cNvPr id="231" name="Google Shape;231;p11"/>
          <p:cNvGraphicFramePr/>
          <p:nvPr/>
        </p:nvGraphicFramePr>
        <p:xfrm>
          <a:off x="9982200" y="2585283"/>
          <a:ext cx="3000000" cy="3000000"/>
        </p:xfrm>
        <a:graphic>
          <a:graphicData uri="http://schemas.openxmlformats.org/drawingml/2006/table">
            <a:tbl>
              <a:tblPr bandRow="1" firstCol="1" firstRow="1">
                <a:noFill/>
                <a:tableStyleId>{20C3E85E-E02B-4128-91EF-8C20314F90F3}</a:tableStyleId>
              </a:tblPr>
              <a:tblGrid>
                <a:gridCol w="1479700"/>
                <a:gridCol w="1111100"/>
                <a:gridCol w="2590800"/>
                <a:gridCol w="1368325"/>
                <a:gridCol w="1298675"/>
              </a:tblGrid>
              <a:tr h="407300">
                <a:tc gridSpan="5">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TAIKHOAN</a:t>
                      </a:r>
                      <a:endParaRPr sz="1600" u="none" cap="none" strike="noStrike">
                        <a:latin typeface="Calibri"/>
                        <a:ea typeface="Calibri"/>
                        <a:cs typeface="Calibri"/>
                        <a:sym typeface="Calibri"/>
                      </a:endParaRPr>
                    </a:p>
                  </a:txBody>
                  <a:tcPr marT="0" marB="0" marR="60550" marL="60550" anchor="ctr"/>
                </a:tc>
                <a:tc hMerge="1"/>
                <a:tc hMerge="1"/>
                <a:tc hMerge="1"/>
                <a:tc hMerge="1"/>
              </a:tr>
              <a:tr h="861525">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Thuộc tính</a:t>
                      </a:r>
                      <a:endParaRPr sz="1600" u="none" cap="none" strike="noStrike">
                        <a:latin typeface="Calibri"/>
                        <a:ea typeface="Calibri"/>
                        <a:cs typeface="Calibri"/>
                        <a:sym typeface="Calibri"/>
                      </a:endParaRPr>
                    </a:p>
                  </a:txBody>
                  <a:tcPr marT="0" marB="0" marR="60550" marL="60550"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Kiểu dữ liệu</a:t>
                      </a:r>
                      <a:endParaRPr sz="1600" u="none" cap="none" strike="noStrike">
                        <a:latin typeface="Calibri"/>
                        <a:ea typeface="Calibri"/>
                        <a:cs typeface="Calibri"/>
                        <a:sym typeface="Calibri"/>
                      </a:endParaRPr>
                    </a:p>
                  </a:txBody>
                  <a:tcPr marT="0" marB="0" marR="60550" marL="60550"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Ràng buộc</a:t>
                      </a:r>
                      <a:endParaRPr sz="1600" u="none" cap="none" strike="noStrike">
                        <a:latin typeface="Calibri"/>
                        <a:ea typeface="Calibri"/>
                        <a:cs typeface="Calibri"/>
                        <a:sym typeface="Calibri"/>
                      </a:endParaRPr>
                    </a:p>
                  </a:txBody>
                  <a:tcPr marT="0" marB="0" marR="60550" marL="60550"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Giá trị mặc định</a:t>
                      </a:r>
                      <a:endParaRPr sz="1600" u="none" cap="none" strike="noStrike">
                        <a:latin typeface="Calibri"/>
                        <a:ea typeface="Calibri"/>
                        <a:cs typeface="Calibri"/>
                        <a:sym typeface="Calibri"/>
                      </a:endParaRPr>
                    </a:p>
                  </a:txBody>
                  <a:tcPr marT="0" marB="0" marR="60550" marL="60550"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Ý nghĩa</a:t>
                      </a:r>
                      <a:endParaRPr sz="1600" u="none" cap="none" strike="noStrike">
                        <a:latin typeface="Calibri"/>
                        <a:ea typeface="Calibri"/>
                        <a:cs typeface="Calibri"/>
                        <a:sym typeface="Calibri"/>
                      </a:endParaRPr>
                    </a:p>
                  </a:txBody>
                  <a:tcPr marT="0" marB="0" marR="60550" marL="60550" anchor="ctr"/>
                </a:tc>
              </a:tr>
              <a:tr h="861525">
                <a:tc>
                  <a:txBody>
                    <a:bodyPr/>
                    <a:lstStyle/>
                    <a:p>
                      <a:pPr indent="0" lvl="0" marL="0" marR="0" rtl="0" algn="l">
                        <a:lnSpc>
                          <a:spcPct val="150000"/>
                        </a:lnSpc>
                        <a:spcBef>
                          <a:spcPts val="0"/>
                        </a:spcBef>
                        <a:spcAft>
                          <a:spcPts val="0"/>
                        </a:spcAft>
                        <a:buNone/>
                      </a:pPr>
                      <a:r>
                        <a:rPr lang="en-US" sz="2000" u="sng" cap="none" strike="noStrike">
                          <a:latin typeface="Calibri"/>
                          <a:ea typeface="Calibri"/>
                          <a:cs typeface="Calibri"/>
                          <a:sym typeface="Calibri"/>
                        </a:rPr>
                        <a:t>MaTK</a:t>
                      </a:r>
                      <a:endParaRPr sz="1600" u="none" cap="none" strike="noStrike">
                        <a:latin typeface="Calibri"/>
                        <a:ea typeface="Calibri"/>
                        <a:cs typeface="Calibri"/>
                        <a:sym typeface="Calibri"/>
                      </a:endParaRPr>
                    </a:p>
                  </a:txBody>
                  <a:tcPr marT="0" marB="0" marR="60550" marL="605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Number</a:t>
                      </a:r>
                      <a:endParaRPr sz="1600" u="none" cap="none" strike="noStrike">
                        <a:latin typeface="Calibri"/>
                        <a:ea typeface="Calibri"/>
                        <a:cs typeface="Calibri"/>
                        <a:sym typeface="Calibri"/>
                      </a:endParaRPr>
                    </a:p>
                  </a:txBody>
                  <a:tcPr marT="0" marB="0" marR="60550" marL="605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Khóa chính, not null</a:t>
                      </a:r>
                      <a:endParaRPr sz="1600" u="none" cap="none" strike="noStrike">
                        <a:latin typeface="Calibri"/>
                        <a:ea typeface="Calibri"/>
                        <a:cs typeface="Calibri"/>
                        <a:sym typeface="Calibri"/>
                      </a:endParaRPr>
                    </a:p>
                  </a:txBody>
                  <a:tcPr marT="0" marB="0" marR="60550" marL="605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Tự động</a:t>
                      </a:r>
                      <a:endParaRPr sz="1600" u="none" cap="none" strike="noStrike">
                        <a:latin typeface="Calibri"/>
                        <a:ea typeface="Calibri"/>
                        <a:cs typeface="Calibri"/>
                        <a:sym typeface="Calibri"/>
                      </a:endParaRPr>
                    </a:p>
                  </a:txBody>
                  <a:tcPr marT="0" marB="0" marR="60550" marL="605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Mã tài khoản</a:t>
                      </a:r>
                      <a:endParaRPr sz="1600" u="none" cap="none" strike="noStrike">
                        <a:latin typeface="Calibri"/>
                        <a:ea typeface="Calibri"/>
                        <a:cs typeface="Calibri"/>
                        <a:sym typeface="Calibri"/>
                      </a:endParaRPr>
                    </a:p>
                  </a:txBody>
                  <a:tcPr marT="0" marB="0" marR="60550" marL="60550"/>
                </a:tc>
              </a:tr>
              <a:tr h="861525">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TenTK</a:t>
                      </a:r>
                      <a:endParaRPr sz="1600" u="none" cap="none" strike="noStrike">
                        <a:latin typeface="Calibri"/>
                        <a:ea typeface="Calibri"/>
                        <a:cs typeface="Calibri"/>
                        <a:sym typeface="Calibri"/>
                      </a:endParaRPr>
                    </a:p>
                  </a:txBody>
                  <a:tcPr marT="0" marB="0" marR="60550" marL="605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Varchar2(30)</a:t>
                      </a:r>
                      <a:endParaRPr sz="1600" u="none" cap="none" strike="noStrike">
                        <a:latin typeface="Calibri"/>
                        <a:ea typeface="Calibri"/>
                        <a:cs typeface="Calibri"/>
                        <a:sym typeface="Calibri"/>
                      </a:endParaRPr>
                    </a:p>
                  </a:txBody>
                  <a:tcPr marT="0" marB="0" marR="60550" marL="605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600" u="none" cap="none" strike="noStrike">
                        <a:latin typeface="Calibri"/>
                        <a:ea typeface="Calibri"/>
                        <a:cs typeface="Calibri"/>
                        <a:sym typeface="Calibri"/>
                      </a:endParaRPr>
                    </a:p>
                  </a:txBody>
                  <a:tcPr marT="0" marB="0" marR="60550" marL="605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600" u="none" cap="none" strike="noStrike">
                        <a:latin typeface="Calibri"/>
                        <a:ea typeface="Calibri"/>
                        <a:cs typeface="Calibri"/>
                        <a:sym typeface="Calibri"/>
                      </a:endParaRPr>
                    </a:p>
                  </a:txBody>
                  <a:tcPr marT="0" marB="0" marR="60550" marL="605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Tên tài khoản</a:t>
                      </a:r>
                      <a:endParaRPr sz="1600" u="none" cap="none" strike="noStrike">
                        <a:latin typeface="Calibri"/>
                        <a:ea typeface="Calibri"/>
                        <a:cs typeface="Calibri"/>
                        <a:sym typeface="Calibri"/>
                      </a:endParaRPr>
                    </a:p>
                  </a:txBody>
                  <a:tcPr marT="0" marB="0" marR="60550" marL="60550"/>
                </a:tc>
              </a:tr>
              <a:tr h="105250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MatKhau</a:t>
                      </a:r>
                      <a:endParaRPr sz="1600" u="none" cap="none" strike="noStrike">
                        <a:latin typeface="Calibri"/>
                        <a:ea typeface="Calibri"/>
                        <a:cs typeface="Calibri"/>
                        <a:sym typeface="Calibri"/>
                      </a:endParaRPr>
                    </a:p>
                  </a:txBody>
                  <a:tcPr marT="0" marB="0" marR="60550" marL="605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Varchar2(30)</a:t>
                      </a:r>
                      <a:endParaRPr sz="1600" u="none" cap="none" strike="noStrike">
                        <a:latin typeface="Calibri"/>
                        <a:ea typeface="Calibri"/>
                        <a:cs typeface="Calibri"/>
                        <a:sym typeface="Calibri"/>
                      </a:endParaRPr>
                    </a:p>
                  </a:txBody>
                  <a:tcPr marT="0" marB="0" marR="60550" marL="605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600" u="none" cap="none" strike="noStrike">
                        <a:latin typeface="Calibri"/>
                        <a:ea typeface="Calibri"/>
                        <a:cs typeface="Calibri"/>
                        <a:sym typeface="Calibri"/>
                      </a:endParaRPr>
                    </a:p>
                  </a:txBody>
                  <a:tcPr marT="0" marB="0" marR="60550" marL="605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600" u="none" cap="none" strike="noStrike">
                        <a:latin typeface="Calibri"/>
                        <a:ea typeface="Calibri"/>
                        <a:cs typeface="Calibri"/>
                        <a:sym typeface="Calibri"/>
                      </a:endParaRPr>
                    </a:p>
                  </a:txBody>
                  <a:tcPr marT="0" marB="0" marR="60550" marL="605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Mật khẩu tài khoản</a:t>
                      </a:r>
                      <a:endParaRPr sz="1600" u="none" cap="none" strike="noStrike">
                        <a:latin typeface="Calibri"/>
                        <a:ea typeface="Calibri"/>
                        <a:cs typeface="Calibri"/>
                        <a:sym typeface="Calibri"/>
                      </a:endParaRPr>
                    </a:p>
                  </a:txBody>
                  <a:tcPr marT="0" marB="0" marR="60550" marL="60550"/>
                </a:tc>
              </a:tr>
              <a:tr h="861525">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LoaiTK</a:t>
                      </a:r>
                      <a:endParaRPr sz="1600" u="none" cap="none" strike="noStrike">
                        <a:latin typeface="Calibri"/>
                        <a:ea typeface="Calibri"/>
                        <a:cs typeface="Calibri"/>
                        <a:sym typeface="Calibri"/>
                      </a:endParaRPr>
                    </a:p>
                  </a:txBody>
                  <a:tcPr marT="0" marB="0" marR="60550" marL="605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Varchar2(30)</a:t>
                      </a:r>
                      <a:endParaRPr sz="1600" u="none" cap="none" strike="noStrike">
                        <a:latin typeface="Calibri"/>
                        <a:ea typeface="Calibri"/>
                        <a:cs typeface="Calibri"/>
                        <a:sym typeface="Calibri"/>
                      </a:endParaRPr>
                    </a:p>
                  </a:txBody>
                  <a:tcPr marT="0" marB="0" marR="60550" marL="605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600" u="none" cap="none" strike="noStrike">
                        <a:latin typeface="Calibri"/>
                        <a:ea typeface="Calibri"/>
                        <a:cs typeface="Calibri"/>
                        <a:sym typeface="Calibri"/>
                      </a:endParaRPr>
                    </a:p>
                  </a:txBody>
                  <a:tcPr marT="0" marB="0" marR="60550" marL="605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600" u="none" cap="none" strike="noStrike">
                        <a:latin typeface="Calibri"/>
                        <a:ea typeface="Calibri"/>
                        <a:cs typeface="Calibri"/>
                        <a:sym typeface="Calibri"/>
                      </a:endParaRPr>
                    </a:p>
                  </a:txBody>
                  <a:tcPr marT="0" marB="0" marR="60550" marL="605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Loại tài khoản</a:t>
                      </a:r>
                      <a:endParaRPr sz="1600" u="none" cap="none" strike="noStrike">
                        <a:latin typeface="Calibri"/>
                        <a:ea typeface="Calibri"/>
                        <a:cs typeface="Calibri"/>
                        <a:sym typeface="Calibri"/>
                      </a:endParaRPr>
                    </a:p>
                  </a:txBody>
                  <a:tcPr marT="0" marB="0" marR="60550" marL="60550"/>
                </a:tc>
              </a:tr>
              <a:tr h="2617025">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MaNV</a:t>
                      </a:r>
                      <a:endParaRPr sz="1600" u="none" cap="none" strike="noStrike">
                        <a:latin typeface="Calibri"/>
                        <a:ea typeface="Calibri"/>
                        <a:cs typeface="Calibri"/>
                        <a:sym typeface="Calibri"/>
                      </a:endParaRPr>
                    </a:p>
                  </a:txBody>
                  <a:tcPr marT="0" marB="0" marR="60550" marL="605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Number</a:t>
                      </a:r>
                      <a:endParaRPr sz="1600" u="none" cap="none" strike="noStrike">
                        <a:latin typeface="Calibri"/>
                        <a:ea typeface="Calibri"/>
                        <a:cs typeface="Calibri"/>
                        <a:sym typeface="Calibri"/>
                      </a:endParaRPr>
                    </a:p>
                  </a:txBody>
                  <a:tcPr marT="0" marB="0" marR="60550" marL="605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Khóa ngoại tham chiếu đến khóa chính MaNV của bảng NHANVIEN, not null</a:t>
                      </a:r>
                      <a:endParaRPr sz="1600" u="none" cap="none" strike="noStrike">
                        <a:latin typeface="Calibri"/>
                        <a:ea typeface="Calibri"/>
                        <a:cs typeface="Calibri"/>
                        <a:sym typeface="Calibri"/>
                      </a:endParaRPr>
                    </a:p>
                  </a:txBody>
                  <a:tcPr marT="0" marB="0" marR="60550" marL="605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600" u="none" cap="none" strike="noStrike">
                        <a:latin typeface="Calibri"/>
                        <a:ea typeface="Calibri"/>
                        <a:cs typeface="Calibri"/>
                        <a:sym typeface="Calibri"/>
                      </a:endParaRPr>
                    </a:p>
                  </a:txBody>
                  <a:tcPr marT="0" marB="0" marR="60550" marL="605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Mã nhân viên</a:t>
                      </a:r>
                      <a:endParaRPr sz="1600" u="none" cap="none" strike="noStrike">
                        <a:latin typeface="Calibri"/>
                        <a:ea typeface="Calibri"/>
                        <a:cs typeface="Calibri"/>
                        <a:sym typeface="Calibri"/>
                      </a:endParaRPr>
                    </a:p>
                  </a:txBody>
                  <a:tcPr marT="0" marB="0" marR="60550" marL="6055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12"/>
          <p:cNvPicPr preferRelativeResize="0"/>
          <p:nvPr/>
        </p:nvPicPr>
        <p:blipFill rotWithShape="1">
          <a:blip r:embed="rId3">
            <a:alphaModFix amt="34000"/>
          </a:blip>
          <a:srcRect b="10352" l="0" r="0" t="10352"/>
          <a:stretch/>
        </p:blipFill>
        <p:spPr>
          <a:xfrm>
            <a:off x="-2458" y="0"/>
            <a:ext cx="18288000" cy="10287000"/>
          </a:xfrm>
          <a:prstGeom prst="rect">
            <a:avLst/>
          </a:prstGeom>
          <a:noFill/>
          <a:ln>
            <a:noFill/>
          </a:ln>
        </p:spPr>
      </p:pic>
      <p:sp>
        <p:nvSpPr>
          <p:cNvPr id="237" name="Google Shape;237;p12"/>
          <p:cNvSpPr/>
          <p:nvPr/>
        </p:nvSpPr>
        <p:spPr>
          <a:xfrm>
            <a:off x="6387941" y="815499"/>
            <a:ext cx="5791200" cy="837473"/>
          </a:xfrm>
          <a:prstGeom prst="roundRect">
            <a:avLst>
              <a:gd fmla="val 16667" name="adj"/>
            </a:avLst>
          </a:prstGeom>
          <a:solidFill>
            <a:srgbClr val="F2DADA"/>
          </a:soli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12"/>
          <p:cNvSpPr txBox="1"/>
          <p:nvPr/>
        </p:nvSpPr>
        <p:spPr>
          <a:xfrm>
            <a:off x="5995218" y="943511"/>
            <a:ext cx="6553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latin typeface="Calibri"/>
                <a:ea typeface="Calibri"/>
                <a:cs typeface="Calibri"/>
                <a:sym typeface="Calibri"/>
              </a:rPr>
              <a:t>Xây dựng cơ sở dữ liệu</a:t>
            </a:r>
            <a:endParaRPr b="1" sz="3200">
              <a:solidFill>
                <a:schemeClr val="dk1"/>
              </a:solidFill>
              <a:latin typeface="Calibri"/>
              <a:ea typeface="Calibri"/>
              <a:cs typeface="Calibri"/>
              <a:sym typeface="Calibri"/>
            </a:endParaRPr>
          </a:p>
        </p:txBody>
      </p:sp>
      <p:sp>
        <p:nvSpPr>
          <p:cNvPr id="239" name="Google Shape;239;p12"/>
          <p:cNvSpPr txBox="1"/>
          <p:nvPr/>
        </p:nvSpPr>
        <p:spPr>
          <a:xfrm>
            <a:off x="2458" y="-122132"/>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1. Giới Thiệu</a:t>
            </a:r>
            <a:endParaRPr b="1" sz="4800">
              <a:solidFill>
                <a:srgbClr val="998D38"/>
              </a:solidFill>
              <a:latin typeface="Calibri"/>
              <a:ea typeface="Calibri"/>
              <a:cs typeface="Calibri"/>
              <a:sym typeface="Calibri"/>
            </a:endParaRPr>
          </a:p>
        </p:txBody>
      </p:sp>
      <p:sp>
        <p:nvSpPr>
          <p:cNvPr id="240" name="Google Shape;240;p12"/>
          <p:cNvSpPr txBox="1"/>
          <p:nvPr/>
        </p:nvSpPr>
        <p:spPr>
          <a:xfrm>
            <a:off x="1145458" y="1661246"/>
            <a:ext cx="9331568" cy="75469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200">
                <a:solidFill>
                  <a:schemeClr val="accent2"/>
                </a:solidFill>
                <a:latin typeface="Calibri"/>
                <a:ea typeface="Calibri"/>
                <a:cs typeface="Calibri"/>
                <a:sym typeface="Calibri"/>
              </a:rPr>
              <a:t>Bảng thuyết minh quan hệ và thuộc tính</a:t>
            </a:r>
            <a:endParaRPr/>
          </a:p>
        </p:txBody>
      </p:sp>
      <p:sp>
        <p:nvSpPr>
          <p:cNvPr id="241" name="Google Shape;241;p12"/>
          <p:cNvSpPr/>
          <p:nvPr/>
        </p:nvSpPr>
        <p:spPr>
          <a:xfrm>
            <a:off x="739877" y="1957870"/>
            <a:ext cx="381000" cy="295017"/>
          </a:xfrm>
          <a:custGeom>
            <a:rect b="b" l="l" r="r" t="t"/>
            <a:pathLst>
              <a:path extrusionOk="0" h="2971477" w="2697118">
                <a:moveTo>
                  <a:pt x="0" y="0"/>
                </a:moveTo>
                <a:lnTo>
                  <a:pt x="2697118" y="0"/>
                </a:lnTo>
                <a:lnTo>
                  <a:pt x="2697118" y="2971477"/>
                </a:lnTo>
                <a:lnTo>
                  <a:pt x="0" y="2971477"/>
                </a:lnTo>
                <a:lnTo>
                  <a:pt x="0" y="0"/>
                </a:lnTo>
                <a:close/>
              </a:path>
            </a:pathLst>
          </a:custGeom>
          <a:blipFill rotWithShape="1">
            <a:blip r:embed="rId4">
              <a:alphaModFix/>
            </a:blip>
            <a:stretch>
              <a:fillRect b="-4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42" name="Google Shape;242;p12"/>
          <p:cNvGraphicFramePr/>
          <p:nvPr/>
        </p:nvGraphicFramePr>
        <p:xfrm>
          <a:off x="356417" y="2606726"/>
          <a:ext cx="3000000" cy="3000000"/>
        </p:xfrm>
        <a:graphic>
          <a:graphicData uri="http://schemas.openxmlformats.org/drawingml/2006/table">
            <a:tbl>
              <a:tblPr bandRow="1" firstCol="1" firstRow="1">
                <a:noFill/>
                <a:tableStyleId>{20C3E85E-E02B-4128-91EF-8C20314F90F3}</a:tableStyleId>
              </a:tblPr>
              <a:tblGrid>
                <a:gridCol w="1680825"/>
                <a:gridCol w="1475200"/>
                <a:gridCol w="2874975"/>
                <a:gridCol w="1223675"/>
                <a:gridCol w="1660700"/>
              </a:tblGrid>
              <a:tr h="350300">
                <a:tc gridSpan="5">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HOADON</a:t>
                      </a:r>
                      <a:endParaRPr sz="1600" u="none" cap="none" strike="noStrike">
                        <a:latin typeface="Calibri"/>
                        <a:ea typeface="Calibri"/>
                        <a:cs typeface="Calibri"/>
                        <a:sym typeface="Calibri"/>
                      </a:endParaRPr>
                    </a:p>
                  </a:txBody>
                  <a:tcPr marT="0" marB="0" marR="44925" marL="44925" anchor="ctr"/>
                </a:tc>
                <a:tc hMerge="1"/>
                <a:tc hMerge="1"/>
                <a:tc hMerge="1"/>
                <a:tc hMerge="1"/>
              </a:tr>
              <a:tr h="740975">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Thuộc tính</a:t>
                      </a:r>
                      <a:endParaRPr sz="1600" u="none" cap="none" strike="noStrike">
                        <a:latin typeface="Calibri"/>
                        <a:ea typeface="Calibri"/>
                        <a:cs typeface="Calibri"/>
                        <a:sym typeface="Calibri"/>
                      </a:endParaRPr>
                    </a:p>
                  </a:txBody>
                  <a:tcPr marT="0" marB="0" marR="44925" marL="44925"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Kiểu dữ liệu</a:t>
                      </a:r>
                      <a:endParaRPr sz="1600" u="none" cap="none" strike="noStrike">
                        <a:latin typeface="Calibri"/>
                        <a:ea typeface="Calibri"/>
                        <a:cs typeface="Calibri"/>
                        <a:sym typeface="Calibri"/>
                      </a:endParaRPr>
                    </a:p>
                  </a:txBody>
                  <a:tcPr marT="0" marB="0" marR="44925" marL="44925"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Ràng buộc</a:t>
                      </a:r>
                      <a:endParaRPr sz="1600" u="none" cap="none" strike="noStrike">
                        <a:latin typeface="Calibri"/>
                        <a:ea typeface="Calibri"/>
                        <a:cs typeface="Calibri"/>
                        <a:sym typeface="Calibri"/>
                      </a:endParaRPr>
                    </a:p>
                  </a:txBody>
                  <a:tcPr marT="0" marB="0" marR="44925" marL="44925"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Giá trị mặc định</a:t>
                      </a:r>
                      <a:endParaRPr sz="1600" u="none" cap="none" strike="noStrike">
                        <a:latin typeface="Calibri"/>
                        <a:ea typeface="Calibri"/>
                        <a:cs typeface="Calibri"/>
                        <a:sym typeface="Calibri"/>
                      </a:endParaRPr>
                    </a:p>
                  </a:txBody>
                  <a:tcPr marT="0" marB="0" marR="44925" marL="44925"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Ý nghĩa</a:t>
                      </a:r>
                      <a:endParaRPr sz="1600" u="none" cap="none" strike="noStrike">
                        <a:latin typeface="Calibri"/>
                        <a:ea typeface="Calibri"/>
                        <a:cs typeface="Calibri"/>
                        <a:sym typeface="Calibri"/>
                      </a:endParaRPr>
                    </a:p>
                  </a:txBody>
                  <a:tcPr marT="0" marB="0" marR="44925" marL="44925" anchor="ctr"/>
                </a:tc>
              </a:tr>
              <a:tr h="776600">
                <a:tc>
                  <a:txBody>
                    <a:bodyPr/>
                    <a:lstStyle/>
                    <a:p>
                      <a:pPr indent="0" lvl="0" marL="0" marR="0" rtl="0" algn="l">
                        <a:lnSpc>
                          <a:spcPct val="150000"/>
                        </a:lnSpc>
                        <a:spcBef>
                          <a:spcPts val="0"/>
                        </a:spcBef>
                        <a:spcAft>
                          <a:spcPts val="0"/>
                        </a:spcAft>
                        <a:buNone/>
                      </a:pPr>
                      <a:r>
                        <a:rPr lang="en-US" sz="2000" u="sng" cap="none" strike="noStrike">
                          <a:latin typeface="Calibri"/>
                          <a:ea typeface="Calibri"/>
                          <a:cs typeface="Calibri"/>
                          <a:sym typeface="Calibri"/>
                        </a:rPr>
                        <a:t>MaHD</a:t>
                      </a:r>
                      <a:endParaRPr sz="1600" u="none" cap="none" strike="noStrike">
                        <a:latin typeface="Calibri"/>
                        <a:ea typeface="Calibri"/>
                        <a:cs typeface="Calibri"/>
                        <a:sym typeface="Calibri"/>
                      </a:endParaRPr>
                    </a:p>
                  </a:txBody>
                  <a:tcPr marT="0" marB="0" marR="44925" marL="4492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Number</a:t>
                      </a:r>
                      <a:endParaRPr sz="1600" u="none" cap="none" strike="noStrike">
                        <a:latin typeface="Calibri"/>
                        <a:ea typeface="Calibri"/>
                        <a:cs typeface="Calibri"/>
                        <a:sym typeface="Calibri"/>
                      </a:endParaRPr>
                    </a:p>
                  </a:txBody>
                  <a:tcPr marT="0" marB="0" marR="44925" marL="4492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Khóa chính, not null</a:t>
                      </a:r>
                      <a:endParaRPr sz="1600" u="none" cap="none" strike="noStrike">
                        <a:latin typeface="Calibri"/>
                        <a:ea typeface="Calibri"/>
                        <a:cs typeface="Calibri"/>
                        <a:sym typeface="Calibri"/>
                      </a:endParaRPr>
                    </a:p>
                  </a:txBody>
                  <a:tcPr marT="0" marB="0" marR="44925" marL="4492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Tự động</a:t>
                      </a:r>
                      <a:endParaRPr sz="1600" u="none" cap="none" strike="noStrike">
                        <a:latin typeface="Calibri"/>
                        <a:ea typeface="Calibri"/>
                        <a:cs typeface="Calibri"/>
                        <a:sym typeface="Calibri"/>
                      </a:endParaRPr>
                    </a:p>
                  </a:txBody>
                  <a:tcPr marT="0" marB="0" marR="44925" marL="4492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Mã hóa đơn</a:t>
                      </a:r>
                      <a:endParaRPr sz="1600" u="none" cap="none" strike="noStrike">
                        <a:latin typeface="Calibri"/>
                        <a:ea typeface="Calibri"/>
                        <a:cs typeface="Calibri"/>
                        <a:sym typeface="Calibri"/>
                      </a:endParaRPr>
                    </a:p>
                  </a:txBody>
                  <a:tcPr marT="0" marB="0" marR="44925" marL="44925"/>
                </a:tc>
              </a:tr>
              <a:tr h="508075">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NgayHD</a:t>
                      </a:r>
                      <a:endParaRPr sz="1600" u="none" cap="none" strike="noStrike">
                        <a:latin typeface="Calibri"/>
                        <a:ea typeface="Calibri"/>
                        <a:cs typeface="Calibri"/>
                        <a:sym typeface="Calibri"/>
                      </a:endParaRPr>
                    </a:p>
                  </a:txBody>
                  <a:tcPr marT="0" marB="0" marR="44925" marL="4492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Date</a:t>
                      </a:r>
                      <a:endParaRPr sz="1600" u="none" cap="none" strike="noStrike">
                        <a:latin typeface="Calibri"/>
                        <a:ea typeface="Calibri"/>
                        <a:cs typeface="Calibri"/>
                        <a:sym typeface="Calibri"/>
                      </a:endParaRPr>
                    </a:p>
                  </a:txBody>
                  <a:tcPr marT="0" marB="0" marR="44925" marL="4492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Not null</a:t>
                      </a:r>
                      <a:endParaRPr sz="1600" u="none" cap="none" strike="noStrike">
                        <a:latin typeface="Calibri"/>
                        <a:ea typeface="Calibri"/>
                        <a:cs typeface="Calibri"/>
                        <a:sym typeface="Calibri"/>
                      </a:endParaRPr>
                    </a:p>
                  </a:txBody>
                  <a:tcPr marT="0" marB="0" marR="44925" marL="4492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600" u="none" cap="none" strike="noStrike">
                        <a:latin typeface="Calibri"/>
                        <a:ea typeface="Calibri"/>
                        <a:cs typeface="Calibri"/>
                        <a:sym typeface="Calibri"/>
                      </a:endParaRPr>
                    </a:p>
                  </a:txBody>
                  <a:tcPr marT="0" marB="0" marR="44925" marL="4492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Ngày hóa đơn</a:t>
                      </a:r>
                      <a:endParaRPr sz="1600" u="none" cap="none" strike="noStrike">
                        <a:latin typeface="Calibri"/>
                        <a:ea typeface="Calibri"/>
                        <a:cs typeface="Calibri"/>
                        <a:sym typeface="Calibri"/>
                      </a:endParaRPr>
                    </a:p>
                  </a:txBody>
                  <a:tcPr marT="0" marB="0" marR="44925" marL="44925"/>
                </a:tc>
              </a:tr>
              <a:tr h="185060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MaNV</a:t>
                      </a:r>
                      <a:endParaRPr sz="1600" u="none" cap="none" strike="noStrike">
                        <a:latin typeface="Calibri"/>
                        <a:ea typeface="Calibri"/>
                        <a:cs typeface="Calibri"/>
                        <a:sym typeface="Calibri"/>
                      </a:endParaRPr>
                    </a:p>
                  </a:txBody>
                  <a:tcPr marT="0" marB="0" marR="44925" marL="4492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Number</a:t>
                      </a:r>
                      <a:endParaRPr sz="1600" u="none" cap="none" strike="noStrike">
                        <a:latin typeface="Calibri"/>
                        <a:ea typeface="Calibri"/>
                        <a:cs typeface="Calibri"/>
                        <a:sym typeface="Calibri"/>
                      </a:endParaRPr>
                    </a:p>
                  </a:txBody>
                  <a:tcPr marT="0" marB="0" marR="44925" marL="4492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Khóa ngoại tham chiếu đến khóa chính MaNV của bảng NHANVIEN, not null</a:t>
                      </a:r>
                      <a:endParaRPr sz="1600" u="none" cap="none" strike="noStrike">
                        <a:latin typeface="Calibri"/>
                        <a:ea typeface="Calibri"/>
                        <a:cs typeface="Calibri"/>
                        <a:sym typeface="Calibri"/>
                      </a:endParaRPr>
                    </a:p>
                  </a:txBody>
                  <a:tcPr marT="0" marB="0" marR="44925" marL="4492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600" u="none" cap="none" strike="noStrike">
                        <a:latin typeface="Calibri"/>
                        <a:ea typeface="Calibri"/>
                        <a:cs typeface="Calibri"/>
                        <a:sym typeface="Calibri"/>
                      </a:endParaRPr>
                    </a:p>
                  </a:txBody>
                  <a:tcPr marT="0" marB="0" marR="44925" marL="4492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Mã nhân viên</a:t>
                      </a:r>
                      <a:endParaRPr sz="1600" u="none" cap="none" strike="noStrike">
                        <a:latin typeface="Calibri"/>
                        <a:ea typeface="Calibri"/>
                        <a:cs typeface="Calibri"/>
                        <a:sym typeface="Calibri"/>
                      </a:endParaRPr>
                    </a:p>
                  </a:txBody>
                  <a:tcPr marT="0" marB="0" marR="44925" marL="44925"/>
                </a:tc>
              </a:tr>
              <a:tr h="185060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MaKH</a:t>
                      </a:r>
                      <a:endParaRPr sz="1600" u="none" cap="none" strike="noStrike">
                        <a:latin typeface="Calibri"/>
                        <a:ea typeface="Calibri"/>
                        <a:cs typeface="Calibri"/>
                        <a:sym typeface="Calibri"/>
                      </a:endParaRPr>
                    </a:p>
                  </a:txBody>
                  <a:tcPr marT="0" marB="0" marR="44925" marL="4492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Number</a:t>
                      </a:r>
                      <a:endParaRPr sz="1600" u="none" cap="none" strike="noStrike">
                        <a:latin typeface="Calibri"/>
                        <a:ea typeface="Calibri"/>
                        <a:cs typeface="Calibri"/>
                        <a:sym typeface="Calibri"/>
                      </a:endParaRPr>
                    </a:p>
                  </a:txBody>
                  <a:tcPr marT="0" marB="0" marR="44925" marL="4492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Khóa ngoại tham chiếu đến khóa chính MaKH của bảng KHACHHANG</a:t>
                      </a:r>
                      <a:endParaRPr sz="1600" u="none" cap="none" strike="noStrike">
                        <a:latin typeface="Calibri"/>
                        <a:ea typeface="Calibri"/>
                        <a:cs typeface="Calibri"/>
                        <a:sym typeface="Calibri"/>
                      </a:endParaRPr>
                    </a:p>
                  </a:txBody>
                  <a:tcPr marT="0" marB="0" marR="44925" marL="4492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600" u="none" cap="none" strike="noStrike">
                        <a:latin typeface="Calibri"/>
                        <a:ea typeface="Calibri"/>
                        <a:cs typeface="Calibri"/>
                        <a:sym typeface="Calibri"/>
                      </a:endParaRPr>
                    </a:p>
                  </a:txBody>
                  <a:tcPr marT="0" marB="0" marR="44925" marL="4492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Mã khách hàng</a:t>
                      </a:r>
                      <a:endParaRPr sz="1600" u="none" cap="none" strike="noStrike">
                        <a:latin typeface="Calibri"/>
                        <a:ea typeface="Calibri"/>
                        <a:cs typeface="Calibri"/>
                        <a:sym typeface="Calibri"/>
                      </a:endParaRPr>
                    </a:p>
                  </a:txBody>
                  <a:tcPr marT="0" marB="0" marR="44925" marL="44925"/>
                </a:tc>
              </a:tr>
              <a:tr h="77660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ThanhTien</a:t>
                      </a:r>
                      <a:endParaRPr sz="1600" u="none" cap="none" strike="noStrike">
                        <a:latin typeface="Calibri"/>
                        <a:ea typeface="Calibri"/>
                        <a:cs typeface="Calibri"/>
                        <a:sym typeface="Calibri"/>
                      </a:endParaRPr>
                    </a:p>
                  </a:txBody>
                  <a:tcPr marT="0" marB="0" marR="44925" marL="4492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Number</a:t>
                      </a:r>
                      <a:endParaRPr sz="1600" u="none" cap="none" strike="noStrike">
                        <a:latin typeface="Calibri"/>
                        <a:ea typeface="Calibri"/>
                        <a:cs typeface="Calibri"/>
                        <a:sym typeface="Calibri"/>
                      </a:endParaRPr>
                    </a:p>
                  </a:txBody>
                  <a:tcPr marT="0" marB="0" marR="44925" marL="4492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600" u="none" cap="none" strike="noStrike">
                        <a:latin typeface="Calibri"/>
                        <a:ea typeface="Calibri"/>
                        <a:cs typeface="Calibri"/>
                        <a:sym typeface="Calibri"/>
                      </a:endParaRPr>
                    </a:p>
                  </a:txBody>
                  <a:tcPr marT="0" marB="0" marR="44925" marL="4492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0</a:t>
                      </a:r>
                      <a:endParaRPr sz="1600" u="none" cap="none" strike="noStrike">
                        <a:latin typeface="Calibri"/>
                        <a:ea typeface="Calibri"/>
                        <a:cs typeface="Calibri"/>
                        <a:sym typeface="Calibri"/>
                      </a:endParaRPr>
                    </a:p>
                  </a:txBody>
                  <a:tcPr marT="0" marB="0" marR="44925" marL="4492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Thành tiền của hóa đơn</a:t>
                      </a:r>
                      <a:endParaRPr sz="1600" u="none" cap="none" strike="noStrike">
                        <a:latin typeface="Calibri"/>
                        <a:ea typeface="Calibri"/>
                        <a:cs typeface="Calibri"/>
                        <a:sym typeface="Calibri"/>
                      </a:endParaRPr>
                    </a:p>
                  </a:txBody>
                  <a:tcPr marT="0" marB="0" marR="44925" marL="44925"/>
                </a:tc>
              </a:tr>
            </a:tbl>
          </a:graphicData>
        </a:graphic>
      </p:graphicFrame>
      <p:graphicFrame>
        <p:nvGraphicFramePr>
          <p:cNvPr id="243" name="Google Shape;243;p12"/>
          <p:cNvGraphicFramePr/>
          <p:nvPr/>
        </p:nvGraphicFramePr>
        <p:xfrm>
          <a:off x="9448800" y="2606492"/>
          <a:ext cx="3000000" cy="3000000"/>
        </p:xfrm>
        <a:graphic>
          <a:graphicData uri="http://schemas.openxmlformats.org/drawingml/2006/table">
            <a:tbl>
              <a:tblPr bandRow="1" firstCol="1" firstRow="1">
                <a:noFill/>
                <a:tableStyleId>{20C3E85E-E02B-4128-91EF-8C20314F90F3}</a:tableStyleId>
              </a:tblPr>
              <a:tblGrid>
                <a:gridCol w="1599250"/>
                <a:gridCol w="1403625"/>
                <a:gridCol w="2940725"/>
                <a:gridCol w="1135575"/>
                <a:gridCol w="1403625"/>
              </a:tblGrid>
              <a:tr h="406950">
                <a:tc gridSpan="5">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CTHD</a:t>
                      </a:r>
                      <a:endParaRPr sz="1800" u="none" cap="none" strike="noStrike">
                        <a:latin typeface="Calibri"/>
                        <a:ea typeface="Calibri"/>
                        <a:cs typeface="Calibri"/>
                        <a:sym typeface="Calibri"/>
                      </a:endParaRPr>
                    </a:p>
                  </a:txBody>
                  <a:tcPr marT="0" marB="0" marR="48900" marL="48900" anchor="ctr"/>
                </a:tc>
                <a:tc hMerge="1"/>
                <a:tc hMerge="1"/>
                <a:tc hMerge="1"/>
                <a:tc hMerge="1"/>
              </a:tr>
              <a:tr h="860825">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Thuộc tính</a:t>
                      </a:r>
                      <a:endParaRPr sz="1800" u="none" cap="none" strike="noStrike">
                        <a:latin typeface="Calibri"/>
                        <a:ea typeface="Calibri"/>
                        <a:cs typeface="Calibri"/>
                        <a:sym typeface="Calibri"/>
                      </a:endParaRPr>
                    </a:p>
                  </a:txBody>
                  <a:tcPr marT="0" marB="0" marR="48900" marL="48900"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Kiểu dữ liệu</a:t>
                      </a:r>
                      <a:endParaRPr sz="1800" u="none" cap="none" strike="noStrike">
                        <a:latin typeface="Calibri"/>
                        <a:ea typeface="Calibri"/>
                        <a:cs typeface="Calibri"/>
                        <a:sym typeface="Calibri"/>
                      </a:endParaRPr>
                    </a:p>
                  </a:txBody>
                  <a:tcPr marT="0" marB="0" marR="48900" marL="48900"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Ràng buộc</a:t>
                      </a:r>
                      <a:endParaRPr sz="1800" u="none" cap="none" strike="noStrike">
                        <a:latin typeface="Calibri"/>
                        <a:ea typeface="Calibri"/>
                        <a:cs typeface="Calibri"/>
                        <a:sym typeface="Calibri"/>
                      </a:endParaRPr>
                    </a:p>
                  </a:txBody>
                  <a:tcPr marT="0" marB="0" marR="48900" marL="48900"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Giá trị mặc định</a:t>
                      </a:r>
                      <a:endParaRPr sz="1800" u="none" cap="none" strike="noStrike">
                        <a:latin typeface="Calibri"/>
                        <a:ea typeface="Calibri"/>
                        <a:cs typeface="Calibri"/>
                        <a:sym typeface="Calibri"/>
                      </a:endParaRPr>
                    </a:p>
                  </a:txBody>
                  <a:tcPr marT="0" marB="0" marR="48900" marL="48900"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Ý nghĩa</a:t>
                      </a:r>
                      <a:endParaRPr sz="1800" u="none" cap="none" strike="noStrike">
                        <a:latin typeface="Calibri"/>
                        <a:ea typeface="Calibri"/>
                        <a:cs typeface="Calibri"/>
                        <a:sym typeface="Calibri"/>
                      </a:endParaRPr>
                    </a:p>
                  </a:txBody>
                  <a:tcPr marT="0" marB="0" marR="48900" marL="48900" anchor="ctr"/>
                </a:tc>
              </a:tr>
              <a:tr h="2239575">
                <a:tc>
                  <a:txBody>
                    <a:bodyPr/>
                    <a:lstStyle/>
                    <a:p>
                      <a:pPr indent="0" lvl="0" marL="0" marR="0" rtl="0" algn="l">
                        <a:lnSpc>
                          <a:spcPct val="150000"/>
                        </a:lnSpc>
                        <a:spcBef>
                          <a:spcPts val="0"/>
                        </a:spcBef>
                        <a:spcAft>
                          <a:spcPts val="0"/>
                        </a:spcAft>
                        <a:buNone/>
                      </a:pPr>
                      <a:r>
                        <a:rPr lang="en-US" sz="2000" u="sng" cap="none" strike="noStrike">
                          <a:latin typeface="Calibri"/>
                          <a:ea typeface="Calibri"/>
                          <a:cs typeface="Calibri"/>
                          <a:sym typeface="Calibri"/>
                        </a:rPr>
                        <a:t>MaHD</a:t>
                      </a:r>
                      <a:endParaRPr sz="1800" u="none" cap="none" strike="noStrike">
                        <a:latin typeface="Calibri"/>
                        <a:ea typeface="Calibri"/>
                        <a:cs typeface="Calibri"/>
                        <a:sym typeface="Calibri"/>
                      </a:endParaRPr>
                    </a:p>
                  </a:txBody>
                  <a:tcPr marT="0" marB="0" marR="48900" marL="48900"/>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Number</a:t>
                      </a:r>
                      <a:endParaRPr sz="1800" u="none" cap="none" strike="noStrike">
                        <a:latin typeface="Calibri"/>
                        <a:ea typeface="Calibri"/>
                        <a:cs typeface="Calibri"/>
                        <a:sym typeface="Calibri"/>
                      </a:endParaRPr>
                    </a:p>
                  </a:txBody>
                  <a:tcPr marT="0" marB="0" marR="48900" marL="4890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Khóa chính, khóa ngoại tham chiếu đến khóa chính MaHD của bảng HOADON, not null</a:t>
                      </a:r>
                      <a:endParaRPr sz="1800" u="none" cap="none" strike="noStrike">
                        <a:latin typeface="Calibri"/>
                        <a:ea typeface="Calibri"/>
                        <a:cs typeface="Calibri"/>
                        <a:sym typeface="Calibri"/>
                      </a:endParaRPr>
                    </a:p>
                  </a:txBody>
                  <a:tcPr marT="0" marB="0" marR="48900" marL="48900"/>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Tự động</a:t>
                      </a:r>
                      <a:endParaRPr sz="1800" u="none" cap="none" strike="noStrike">
                        <a:latin typeface="Calibri"/>
                        <a:ea typeface="Calibri"/>
                        <a:cs typeface="Calibri"/>
                        <a:sym typeface="Calibri"/>
                      </a:endParaRPr>
                    </a:p>
                  </a:txBody>
                  <a:tcPr marT="0" marB="0" marR="48900" marL="4890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Mã hóa đơn</a:t>
                      </a:r>
                      <a:endParaRPr sz="1800" u="none" cap="none" strike="noStrike">
                        <a:latin typeface="Calibri"/>
                        <a:ea typeface="Calibri"/>
                        <a:cs typeface="Calibri"/>
                        <a:sym typeface="Calibri"/>
                      </a:endParaRPr>
                    </a:p>
                  </a:txBody>
                  <a:tcPr marT="0" marB="0" marR="48900" marL="48900"/>
                </a:tc>
              </a:tr>
              <a:tr h="2240600">
                <a:tc>
                  <a:txBody>
                    <a:bodyPr/>
                    <a:lstStyle/>
                    <a:p>
                      <a:pPr indent="0" lvl="0" marL="0" marR="0" rtl="0" algn="l">
                        <a:lnSpc>
                          <a:spcPct val="150000"/>
                        </a:lnSpc>
                        <a:spcBef>
                          <a:spcPts val="0"/>
                        </a:spcBef>
                        <a:spcAft>
                          <a:spcPts val="0"/>
                        </a:spcAft>
                        <a:buNone/>
                      </a:pPr>
                      <a:r>
                        <a:rPr lang="en-US" sz="2000" u="sng" cap="none" strike="noStrike">
                          <a:latin typeface="Calibri"/>
                          <a:ea typeface="Calibri"/>
                          <a:cs typeface="Calibri"/>
                          <a:sym typeface="Calibri"/>
                        </a:rPr>
                        <a:t>MaSach</a:t>
                      </a:r>
                      <a:endParaRPr sz="1800" u="none" cap="none" strike="noStrike">
                        <a:latin typeface="Calibri"/>
                        <a:ea typeface="Calibri"/>
                        <a:cs typeface="Calibri"/>
                        <a:sym typeface="Calibri"/>
                      </a:endParaRPr>
                    </a:p>
                  </a:txBody>
                  <a:tcPr marT="0" marB="0" marR="48900" marL="48900" anchor="ctr"/>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Number</a:t>
                      </a:r>
                      <a:endParaRPr sz="1800" u="none" cap="none" strike="noStrike">
                        <a:latin typeface="Calibri"/>
                        <a:ea typeface="Calibri"/>
                        <a:cs typeface="Calibri"/>
                        <a:sym typeface="Calibri"/>
                      </a:endParaRPr>
                    </a:p>
                  </a:txBody>
                  <a:tcPr marT="0" marB="0" marR="48900" marL="48900" anchor="ctr"/>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Khóa chính, khóa ngoại tham chiếu đến khóa chính MaSach của bảng SACH, not null</a:t>
                      </a:r>
                      <a:endParaRPr sz="1800" u="none" cap="none" strike="noStrike">
                        <a:latin typeface="Calibri"/>
                        <a:ea typeface="Calibri"/>
                        <a:cs typeface="Calibri"/>
                        <a:sym typeface="Calibri"/>
                      </a:endParaRPr>
                    </a:p>
                  </a:txBody>
                  <a:tcPr marT="0" marB="0" marR="48900" marL="48900"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48900" marL="48900" anchor="ctr"/>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Mã sách</a:t>
                      </a:r>
                      <a:endParaRPr sz="1800" u="none" cap="none" strike="noStrike">
                        <a:latin typeface="Calibri"/>
                        <a:ea typeface="Calibri"/>
                        <a:cs typeface="Calibri"/>
                        <a:sym typeface="Calibri"/>
                      </a:endParaRPr>
                    </a:p>
                  </a:txBody>
                  <a:tcPr marT="0" marB="0" marR="48900" marL="48900"/>
                </a:tc>
              </a:tr>
              <a:tr h="521375">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SL</a:t>
                      </a:r>
                      <a:endParaRPr sz="1800" u="none" cap="none" strike="noStrike">
                        <a:latin typeface="Calibri"/>
                        <a:ea typeface="Calibri"/>
                        <a:cs typeface="Calibri"/>
                        <a:sym typeface="Calibri"/>
                      </a:endParaRPr>
                    </a:p>
                  </a:txBody>
                  <a:tcPr marT="0" marB="0" marR="48900" marL="4890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Number</a:t>
                      </a:r>
                      <a:endParaRPr sz="1800" u="none" cap="none" strike="noStrike">
                        <a:latin typeface="Calibri"/>
                        <a:ea typeface="Calibri"/>
                        <a:cs typeface="Calibri"/>
                        <a:sym typeface="Calibri"/>
                      </a:endParaRPr>
                    </a:p>
                  </a:txBody>
                  <a:tcPr marT="0" marB="0" marR="48900" marL="4890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Not null</a:t>
                      </a:r>
                      <a:endParaRPr sz="1800" u="none" cap="none" strike="noStrike">
                        <a:latin typeface="Calibri"/>
                        <a:ea typeface="Calibri"/>
                        <a:cs typeface="Calibri"/>
                        <a:sym typeface="Calibri"/>
                      </a:endParaRPr>
                    </a:p>
                  </a:txBody>
                  <a:tcPr marT="0" marB="0" marR="48900" marL="4890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48900" marL="4890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Số lượng</a:t>
                      </a:r>
                      <a:endParaRPr sz="1800" u="none" cap="none" strike="noStrike">
                        <a:latin typeface="Calibri"/>
                        <a:ea typeface="Calibri"/>
                        <a:cs typeface="Calibri"/>
                        <a:sym typeface="Calibri"/>
                      </a:endParaRPr>
                    </a:p>
                  </a:txBody>
                  <a:tcPr marT="0" marB="0" marR="48900" marL="48900"/>
                </a:tc>
              </a:tr>
              <a:tr h="860825">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Gia</a:t>
                      </a:r>
                      <a:endParaRPr sz="1800" u="none" cap="none" strike="noStrike">
                        <a:latin typeface="Calibri"/>
                        <a:ea typeface="Calibri"/>
                        <a:cs typeface="Calibri"/>
                        <a:sym typeface="Calibri"/>
                      </a:endParaRPr>
                    </a:p>
                  </a:txBody>
                  <a:tcPr marT="0" marB="0" marR="48900" marL="4890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Number</a:t>
                      </a:r>
                      <a:endParaRPr sz="1800" u="none" cap="none" strike="noStrike">
                        <a:latin typeface="Calibri"/>
                        <a:ea typeface="Calibri"/>
                        <a:cs typeface="Calibri"/>
                        <a:sym typeface="Calibri"/>
                      </a:endParaRPr>
                    </a:p>
                  </a:txBody>
                  <a:tcPr marT="0" marB="0" marR="48900" marL="4890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Not null</a:t>
                      </a:r>
                      <a:endParaRPr sz="1800" u="none" cap="none" strike="noStrike">
                        <a:latin typeface="Calibri"/>
                        <a:ea typeface="Calibri"/>
                        <a:cs typeface="Calibri"/>
                        <a:sym typeface="Calibri"/>
                      </a:endParaRPr>
                    </a:p>
                  </a:txBody>
                  <a:tcPr marT="0" marB="0" marR="48900" marL="4890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48900" marL="4890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Giá bán sách</a:t>
                      </a:r>
                      <a:endParaRPr sz="1800" u="none" cap="none" strike="noStrike">
                        <a:latin typeface="Calibri"/>
                        <a:ea typeface="Calibri"/>
                        <a:cs typeface="Calibri"/>
                        <a:sym typeface="Calibri"/>
                      </a:endParaRPr>
                    </a:p>
                  </a:txBody>
                  <a:tcPr marT="0" marB="0" marR="48900" marL="48900"/>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13"/>
          <p:cNvPicPr preferRelativeResize="0"/>
          <p:nvPr/>
        </p:nvPicPr>
        <p:blipFill rotWithShape="1">
          <a:blip r:embed="rId3">
            <a:alphaModFix amt="34000"/>
          </a:blip>
          <a:srcRect b="10352" l="0" r="0" t="10352"/>
          <a:stretch/>
        </p:blipFill>
        <p:spPr>
          <a:xfrm>
            <a:off x="-2458" y="0"/>
            <a:ext cx="18288000" cy="10287000"/>
          </a:xfrm>
          <a:prstGeom prst="rect">
            <a:avLst/>
          </a:prstGeom>
          <a:noFill/>
          <a:ln>
            <a:noFill/>
          </a:ln>
        </p:spPr>
      </p:pic>
      <p:sp>
        <p:nvSpPr>
          <p:cNvPr id="249" name="Google Shape;249;p13"/>
          <p:cNvSpPr/>
          <p:nvPr/>
        </p:nvSpPr>
        <p:spPr>
          <a:xfrm>
            <a:off x="6387941" y="815499"/>
            <a:ext cx="5791200" cy="837473"/>
          </a:xfrm>
          <a:prstGeom prst="roundRect">
            <a:avLst>
              <a:gd fmla="val 16667" name="adj"/>
            </a:avLst>
          </a:prstGeom>
          <a:solidFill>
            <a:srgbClr val="F2DADA"/>
          </a:soli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p13"/>
          <p:cNvSpPr txBox="1"/>
          <p:nvPr/>
        </p:nvSpPr>
        <p:spPr>
          <a:xfrm>
            <a:off x="5995218" y="943511"/>
            <a:ext cx="6553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latin typeface="Calibri"/>
                <a:ea typeface="Calibri"/>
                <a:cs typeface="Calibri"/>
                <a:sym typeface="Calibri"/>
              </a:rPr>
              <a:t>Xây dựng cơ sở dữ liệu</a:t>
            </a:r>
            <a:endParaRPr b="1" sz="3200">
              <a:solidFill>
                <a:schemeClr val="dk1"/>
              </a:solidFill>
              <a:latin typeface="Calibri"/>
              <a:ea typeface="Calibri"/>
              <a:cs typeface="Calibri"/>
              <a:sym typeface="Calibri"/>
            </a:endParaRPr>
          </a:p>
        </p:txBody>
      </p:sp>
      <p:sp>
        <p:nvSpPr>
          <p:cNvPr id="251" name="Google Shape;251;p13"/>
          <p:cNvSpPr txBox="1"/>
          <p:nvPr/>
        </p:nvSpPr>
        <p:spPr>
          <a:xfrm>
            <a:off x="2458" y="-122132"/>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1. Giới Thiệu</a:t>
            </a:r>
            <a:endParaRPr b="1" sz="4800">
              <a:solidFill>
                <a:srgbClr val="998D38"/>
              </a:solidFill>
              <a:latin typeface="Calibri"/>
              <a:ea typeface="Calibri"/>
              <a:cs typeface="Calibri"/>
              <a:sym typeface="Calibri"/>
            </a:endParaRPr>
          </a:p>
        </p:txBody>
      </p:sp>
      <p:sp>
        <p:nvSpPr>
          <p:cNvPr id="252" name="Google Shape;252;p13"/>
          <p:cNvSpPr txBox="1"/>
          <p:nvPr/>
        </p:nvSpPr>
        <p:spPr>
          <a:xfrm>
            <a:off x="1145458" y="1661246"/>
            <a:ext cx="9331568" cy="75469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200">
                <a:solidFill>
                  <a:schemeClr val="accent2"/>
                </a:solidFill>
                <a:latin typeface="Calibri"/>
                <a:ea typeface="Calibri"/>
                <a:cs typeface="Calibri"/>
                <a:sym typeface="Calibri"/>
              </a:rPr>
              <a:t>Bảng thuyết minh quan hệ và thuộc tính</a:t>
            </a:r>
            <a:endParaRPr/>
          </a:p>
        </p:txBody>
      </p:sp>
      <p:sp>
        <p:nvSpPr>
          <p:cNvPr id="253" name="Google Shape;253;p13"/>
          <p:cNvSpPr/>
          <p:nvPr/>
        </p:nvSpPr>
        <p:spPr>
          <a:xfrm>
            <a:off x="739877" y="1957870"/>
            <a:ext cx="381000" cy="295017"/>
          </a:xfrm>
          <a:custGeom>
            <a:rect b="b" l="l" r="r" t="t"/>
            <a:pathLst>
              <a:path extrusionOk="0" h="2971477" w="2697118">
                <a:moveTo>
                  <a:pt x="0" y="0"/>
                </a:moveTo>
                <a:lnTo>
                  <a:pt x="2697118" y="0"/>
                </a:lnTo>
                <a:lnTo>
                  <a:pt x="2697118" y="2971477"/>
                </a:lnTo>
                <a:lnTo>
                  <a:pt x="0" y="2971477"/>
                </a:lnTo>
                <a:lnTo>
                  <a:pt x="0" y="0"/>
                </a:lnTo>
                <a:close/>
              </a:path>
            </a:pathLst>
          </a:custGeom>
          <a:blipFill rotWithShape="1">
            <a:blip r:embed="rId4">
              <a:alphaModFix/>
            </a:blip>
            <a:stretch>
              <a:fillRect b="-4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54" name="Google Shape;254;p13"/>
          <p:cNvGraphicFramePr/>
          <p:nvPr/>
        </p:nvGraphicFramePr>
        <p:xfrm>
          <a:off x="739876" y="2460597"/>
          <a:ext cx="3000000" cy="3000000"/>
        </p:xfrm>
        <a:graphic>
          <a:graphicData uri="http://schemas.openxmlformats.org/drawingml/2006/table">
            <a:tbl>
              <a:tblPr bandRow="1" firstCol="1" firstRow="1">
                <a:noFill/>
                <a:tableStyleId>{20C3E85E-E02B-4128-91EF-8C20314F90F3}</a:tableStyleId>
              </a:tblPr>
              <a:tblGrid>
                <a:gridCol w="1455125"/>
                <a:gridCol w="1277125"/>
                <a:gridCol w="2421050"/>
                <a:gridCol w="1287900"/>
                <a:gridCol w="1277125"/>
              </a:tblGrid>
              <a:tr h="367575">
                <a:tc gridSpan="5">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PHIEUNHAP</a:t>
                      </a:r>
                      <a:endParaRPr sz="1600" u="none" cap="none" strike="noStrike">
                        <a:latin typeface="Calibri"/>
                        <a:ea typeface="Calibri"/>
                        <a:cs typeface="Calibri"/>
                        <a:sym typeface="Calibri"/>
                      </a:endParaRPr>
                    </a:p>
                  </a:txBody>
                  <a:tcPr marT="0" marB="0" marR="60175" marL="60175" anchor="ctr"/>
                </a:tc>
                <a:tc hMerge="1"/>
                <a:tc hMerge="1"/>
                <a:tc hMerge="1"/>
                <a:tc hMerge="1"/>
              </a:tr>
              <a:tr h="777475">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Thuộc tính</a:t>
                      </a:r>
                      <a:endParaRPr sz="1600" u="none" cap="none" strike="noStrike">
                        <a:latin typeface="Calibri"/>
                        <a:ea typeface="Calibri"/>
                        <a:cs typeface="Calibri"/>
                        <a:sym typeface="Calibri"/>
                      </a:endParaRPr>
                    </a:p>
                  </a:txBody>
                  <a:tcPr marT="0" marB="0" marR="60175" marL="60175"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Kiểu dữ liệu</a:t>
                      </a:r>
                      <a:endParaRPr sz="1600" u="none" cap="none" strike="noStrike">
                        <a:latin typeface="Calibri"/>
                        <a:ea typeface="Calibri"/>
                        <a:cs typeface="Calibri"/>
                        <a:sym typeface="Calibri"/>
                      </a:endParaRPr>
                    </a:p>
                  </a:txBody>
                  <a:tcPr marT="0" marB="0" marR="60175" marL="60175"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Ràng buộc</a:t>
                      </a:r>
                      <a:endParaRPr sz="1600" u="none" cap="none" strike="noStrike">
                        <a:latin typeface="Calibri"/>
                        <a:ea typeface="Calibri"/>
                        <a:cs typeface="Calibri"/>
                        <a:sym typeface="Calibri"/>
                      </a:endParaRPr>
                    </a:p>
                  </a:txBody>
                  <a:tcPr marT="0" marB="0" marR="60175" marL="60175"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Giá trị mặc định</a:t>
                      </a:r>
                      <a:endParaRPr sz="1600" u="none" cap="none" strike="noStrike">
                        <a:latin typeface="Calibri"/>
                        <a:ea typeface="Calibri"/>
                        <a:cs typeface="Calibri"/>
                        <a:sym typeface="Calibri"/>
                      </a:endParaRPr>
                    </a:p>
                  </a:txBody>
                  <a:tcPr marT="0" marB="0" marR="60175" marL="60175"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Ý nghĩa</a:t>
                      </a:r>
                      <a:endParaRPr sz="1600" u="none" cap="none" strike="noStrike">
                        <a:latin typeface="Calibri"/>
                        <a:ea typeface="Calibri"/>
                        <a:cs typeface="Calibri"/>
                        <a:sym typeface="Calibri"/>
                      </a:endParaRPr>
                    </a:p>
                  </a:txBody>
                  <a:tcPr marT="0" marB="0" marR="60175" marL="60175" anchor="ctr"/>
                </a:tc>
              </a:tr>
              <a:tr h="954150">
                <a:tc>
                  <a:txBody>
                    <a:bodyPr/>
                    <a:lstStyle/>
                    <a:p>
                      <a:pPr indent="0" lvl="0" marL="0" marR="0" rtl="0" algn="l">
                        <a:lnSpc>
                          <a:spcPct val="150000"/>
                        </a:lnSpc>
                        <a:spcBef>
                          <a:spcPts val="0"/>
                        </a:spcBef>
                        <a:spcAft>
                          <a:spcPts val="0"/>
                        </a:spcAft>
                        <a:buNone/>
                      </a:pPr>
                      <a:r>
                        <a:rPr lang="en-US" sz="2000" u="sng" cap="none" strike="noStrike">
                          <a:latin typeface="Calibri"/>
                          <a:ea typeface="Calibri"/>
                          <a:cs typeface="Calibri"/>
                          <a:sym typeface="Calibri"/>
                        </a:rPr>
                        <a:t>MaPN</a:t>
                      </a:r>
                      <a:endParaRPr sz="1600" u="none" cap="none" strike="noStrike">
                        <a:latin typeface="Calibri"/>
                        <a:ea typeface="Calibri"/>
                        <a:cs typeface="Calibri"/>
                        <a:sym typeface="Calibri"/>
                      </a:endParaRPr>
                    </a:p>
                  </a:txBody>
                  <a:tcPr marT="0" marB="0" marR="60175" marL="60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Number</a:t>
                      </a:r>
                      <a:endParaRPr sz="1600" u="none" cap="none" strike="noStrike">
                        <a:latin typeface="Calibri"/>
                        <a:ea typeface="Calibri"/>
                        <a:cs typeface="Calibri"/>
                        <a:sym typeface="Calibri"/>
                      </a:endParaRPr>
                    </a:p>
                  </a:txBody>
                  <a:tcPr marT="0" marB="0" marR="60175" marL="60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Khóa chính, not null</a:t>
                      </a:r>
                      <a:endParaRPr sz="1600" u="none" cap="none" strike="noStrike">
                        <a:latin typeface="Calibri"/>
                        <a:ea typeface="Calibri"/>
                        <a:cs typeface="Calibri"/>
                        <a:sym typeface="Calibri"/>
                      </a:endParaRPr>
                    </a:p>
                  </a:txBody>
                  <a:tcPr marT="0" marB="0" marR="60175" marL="60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Tự động</a:t>
                      </a:r>
                      <a:endParaRPr sz="1600" u="none" cap="none" strike="noStrike">
                        <a:latin typeface="Calibri"/>
                        <a:ea typeface="Calibri"/>
                        <a:cs typeface="Calibri"/>
                        <a:sym typeface="Calibri"/>
                      </a:endParaRPr>
                    </a:p>
                  </a:txBody>
                  <a:tcPr marT="0" marB="0" marR="60175" marL="60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Mã phiếu nhập</a:t>
                      </a:r>
                      <a:endParaRPr sz="1600" u="none" cap="none" strike="noStrike">
                        <a:latin typeface="Calibri"/>
                        <a:ea typeface="Calibri"/>
                        <a:cs typeface="Calibri"/>
                        <a:sym typeface="Calibri"/>
                      </a:endParaRPr>
                    </a:p>
                  </a:txBody>
                  <a:tcPr marT="0" marB="0" marR="60175" marL="60175"/>
                </a:tc>
              </a:tr>
              <a:tr h="989575">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NgayNhap</a:t>
                      </a:r>
                      <a:endParaRPr sz="1600" u="none" cap="none" strike="noStrike">
                        <a:latin typeface="Calibri"/>
                        <a:ea typeface="Calibri"/>
                        <a:cs typeface="Calibri"/>
                        <a:sym typeface="Calibri"/>
                      </a:endParaRPr>
                    </a:p>
                  </a:txBody>
                  <a:tcPr marT="0" marB="0" marR="60175" marL="60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Date</a:t>
                      </a:r>
                      <a:endParaRPr sz="1600" u="none" cap="none" strike="noStrike">
                        <a:latin typeface="Calibri"/>
                        <a:ea typeface="Calibri"/>
                        <a:cs typeface="Calibri"/>
                        <a:sym typeface="Calibri"/>
                      </a:endParaRPr>
                    </a:p>
                  </a:txBody>
                  <a:tcPr marT="0" marB="0" marR="60175" marL="60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Not null</a:t>
                      </a:r>
                      <a:endParaRPr sz="1600" u="none" cap="none" strike="noStrike">
                        <a:latin typeface="Calibri"/>
                        <a:ea typeface="Calibri"/>
                        <a:cs typeface="Calibri"/>
                        <a:sym typeface="Calibri"/>
                      </a:endParaRPr>
                    </a:p>
                  </a:txBody>
                  <a:tcPr marT="0" marB="0" marR="60175" marL="60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600" u="none" cap="none" strike="noStrike">
                        <a:latin typeface="Calibri"/>
                        <a:ea typeface="Calibri"/>
                        <a:cs typeface="Calibri"/>
                        <a:sym typeface="Calibri"/>
                      </a:endParaRPr>
                    </a:p>
                  </a:txBody>
                  <a:tcPr marT="0" marB="0" marR="60175" marL="60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Ngày nhập hàng</a:t>
                      </a:r>
                      <a:endParaRPr sz="1600" u="none" cap="none" strike="noStrike">
                        <a:latin typeface="Calibri"/>
                        <a:ea typeface="Calibri"/>
                        <a:cs typeface="Calibri"/>
                        <a:sym typeface="Calibri"/>
                      </a:endParaRPr>
                    </a:p>
                  </a:txBody>
                  <a:tcPr marT="0" marB="0" marR="60175" marL="60175"/>
                </a:tc>
              </a:tr>
              <a:tr h="128405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TongTien</a:t>
                      </a:r>
                      <a:endParaRPr sz="1600" u="none" cap="none" strike="noStrike">
                        <a:latin typeface="Calibri"/>
                        <a:ea typeface="Calibri"/>
                        <a:cs typeface="Calibri"/>
                        <a:sym typeface="Calibri"/>
                      </a:endParaRPr>
                    </a:p>
                  </a:txBody>
                  <a:tcPr marT="0" marB="0" marR="60175" marL="60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Number</a:t>
                      </a:r>
                      <a:endParaRPr sz="1600" u="none" cap="none" strike="noStrike">
                        <a:latin typeface="Calibri"/>
                        <a:ea typeface="Calibri"/>
                        <a:cs typeface="Calibri"/>
                        <a:sym typeface="Calibri"/>
                      </a:endParaRPr>
                    </a:p>
                  </a:txBody>
                  <a:tcPr marT="0" marB="0" marR="60175" marL="60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600" u="none" cap="none" strike="noStrike">
                        <a:latin typeface="Calibri"/>
                        <a:ea typeface="Calibri"/>
                        <a:cs typeface="Calibri"/>
                        <a:sym typeface="Calibri"/>
                      </a:endParaRPr>
                    </a:p>
                  </a:txBody>
                  <a:tcPr marT="0" marB="0" marR="60175" marL="60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0</a:t>
                      </a:r>
                      <a:endParaRPr sz="1600" u="none" cap="none" strike="noStrike">
                        <a:latin typeface="Calibri"/>
                        <a:ea typeface="Calibri"/>
                        <a:cs typeface="Calibri"/>
                        <a:sym typeface="Calibri"/>
                      </a:endParaRPr>
                    </a:p>
                  </a:txBody>
                  <a:tcPr marT="0" marB="0" marR="60175" marL="60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Tổng tiền của phiếu nhập</a:t>
                      </a:r>
                      <a:endParaRPr sz="1600" u="none" cap="none" strike="noStrike">
                        <a:latin typeface="Calibri"/>
                        <a:ea typeface="Calibri"/>
                        <a:cs typeface="Calibri"/>
                        <a:sym typeface="Calibri"/>
                      </a:endParaRPr>
                    </a:p>
                  </a:txBody>
                  <a:tcPr marT="0" marB="0" marR="60175" marL="60175"/>
                </a:tc>
              </a:tr>
              <a:tr h="282710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MaNV</a:t>
                      </a:r>
                      <a:endParaRPr sz="1600" u="none" cap="none" strike="noStrike">
                        <a:latin typeface="Calibri"/>
                        <a:ea typeface="Calibri"/>
                        <a:cs typeface="Calibri"/>
                        <a:sym typeface="Calibri"/>
                      </a:endParaRPr>
                    </a:p>
                  </a:txBody>
                  <a:tcPr marT="0" marB="0" marR="60175" marL="60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Number</a:t>
                      </a:r>
                      <a:endParaRPr sz="1600" u="none" cap="none" strike="noStrike">
                        <a:latin typeface="Calibri"/>
                        <a:ea typeface="Calibri"/>
                        <a:cs typeface="Calibri"/>
                        <a:sym typeface="Calibri"/>
                      </a:endParaRPr>
                    </a:p>
                  </a:txBody>
                  <a:tcPr marT="0" marB="0" marR="60175" marL="60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Khóa ngoại tham chiếu đến khóa chính MaNV của bảng NHANVIEN, not null</a:t>
                      </a:r>
                      <a:endParaRPr sz="1600" u="none" cap="none" strike="noStrike">
                        <a:latin typeface="Calibri"/>
                        <a:ea typeface="Calibri"/>
                        <a:cs typeface="Calibri"/>
                        <a:sym typeface="Calibri"/>
                      </a:endParaRPr>
                    </a:p>
                  </a:txBody>
                  <a:tcPr marT="0" marB="0" marR="60175" marL="60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600" u="none" cap="none" strike="noStrike">
                        <a:latin typeface="Calibri"/>
                        <a:ea typeface="Calibri"/>
                        <a:cs typeface="Calibri"/>
                        <a:sym typeface="Calibri"/>
                      </a:endParaRPr>
                    </a:p>
                  </a:txBody>
                  <a:tcPr marT="0" marB="0" marR="60175" marL="60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Mã nhân viên</a:t>
                      </a:r>
                      <a:endParaRPr sz="1600" u="none" cap="none" strike="noStrike">
                        <a:latin typeface="Calibri"/>
                        <a:ea typeface="Calibri"/>
                        <a:cs typeface="Calibri"/>
                        <a:sym typeface="Calibri"/>
                      </a:endParaRPr>
                    </a:p>
                  </a:txBody>
                  <a:tcPr marT="0" marB="0" marR="60175" marL="60175"/>
                </a:tc>
              </a:tr>
            </a:tbl>
          </a:graphicData>
        </a:graphic>
      </p:graphicFrame>
      <p:graphicFrame>
        <p:nvGraphicFramePr>
          <p:cNvPr id="255" name="Google Shape;255;p13"/>
          <p:cNvGraphicFramePr/>
          <p:nvPr/>
        </p:nvGraphicFramePr>
        <p:xfrm>
          <a:off x="9141542" y="2448474"/>
          <a:ext cx="3000000" cy="3000000"/>
        </p:xfrm>
        <a:graphic>
          <a:graphicData uri="http://schemas.openxmlformats.org/drawingml/2006/table">
            <a:tbl>
              <a:tblPr bandRow="1" firstCol="1" firstRow="1">
                <a:noFill/>
                <a:tableStyleId>{20C3E85E-E02B-4128-91EF-8C20314F90F3}</a:tableStyleId>
              </a:tblPr>
              <a:tblGrid>
                <a:gridCol w="1297850"/>
                <a:gridCol w="1524000"/>
                <a:gridCol w="3048000"/>
                <a:gridCol w="1111925"/>
                <a:gridCol w="1384325"/>
              </a:tblGrid>
              <a:tr h="407350">
                <a:tc gridSpan="5">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CTPN</a:t>
                      </a:r>
                      <a:endParaRPr sz="2000" u="none" cap="none" strike="noStrike">
                        <a:latin typeface="Calibri"/>
                        <a:ea typeface="Calibri"/>
                        <a:cs typeface="Calibri"/>
                        <a:sym typeface="Calibri"/>
                      </a:endParaRPr>
                    </a:p>
                  </a:txBody>
                  <a:tcPr marT="0" marB="0" marR="46850" marL="46850" anchor="ctr"/>
                </a:tc>
                <a:tc hMerge="1"/>
                <a:tc hMerge="1"/>
                <a:tc hMerge="1"/>
                <a:tc hMerge="1"/>
              </a:tr>
              <a:tr h="861650">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Thuộc tính</a:t>
                      </a:r>
                      <a:endParaRPr sz="2000" u="none" cap="none" strike="noStrike">
                        <a:latin typeface="Calibri"/>
                        <a:ea typeface="Calibri"/>
                        <a:cs typeface="Calibri"/>
                        <a:sym typeface="Calibri"/>
                      </a:endParaRPr>
                    </a:p>
                  </a:txBody>
                  <a:tcPr marT="0" marB="0" marR="46850" marL="46850"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Kiểu dữ liệu</a:t>
                      </a:r>
                      <a:endParaRPr sz="2000" u="none" cap="none" strike="noStrike">
                        <a:latin typeface="Calibri"/>
                        <a:ea typeface="Calibri"/>
                        <a:cs typeface="Calibri"/>
                        <a:sym typeface="Calibri"/>
                      </a:endParaRPr>
                    </a:p>
                  </a:txBody>
                  <a:tcPr marT="0" marB="0" marR="46850" marL="46850"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Ràng buộc</a:t>
                      </a:r>
                      <a:endParaRPr sz="2000" u="none" cap="none" strike="noStrike">
                        <a:latin typeface="Calibri"/>
                        <a:ea typeface="Calibri"/>
                        <a:cs typeface="Calibri"/>
                        <a:sym typeface="Calibri"/>
                      </a:endParaRPr>
                    </a:p>
                  </a:txBody>
                  <a:tcPr marT="0" marB="0" marR="46850" marL="46850"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Giá trị mặc định</a:t>
                      </a:r>
                      <a:endParaRPr sz="2000" u="none" cap="none" strike="noStrike">
                        <a:latin typeface="Calibri"/>
                        <a:ea typeface="Calibri"/>
                        <a:cs typeface="Calibri"/>
                        <a:sym typeface="Calibri"/>
                      </a:endParaRPr>
                    </a:p>
                  </a:txBody>
                  <a:tcPr marT="0" marB="0" marR="46850" marL="46850"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Ý nghĩa</a:t>
                      </a:r>
                      <a:endParaRPr sz="2000" u="none" cap="none" strike="noStrike">
                        <a:latin typeface="Calibri"/>
                        <a:ea typeface="Calibri"/>
                        <a:cs typeface="Calibri"/>
                        <a:sym typeface="Calibri"/>
                      </a:endParaRPr>
                    </a:p>
                  </a:txBody>
                  <a:tcPr marT="0" marB="0" marR="46850" marL="46850" anchor="ctr"/>
                </a:tc>
              </a:tr>
              <a:tr h="2220050">
                <a:tc>
                  <a:txBody>
                    <a:bodyPr/>
                    <a:lstStyle/>
                    <a:p>
                      <a:pPr indent="0" lvl="0" marL="0" marR="0" rtl="0" algn="l">
                        <a:lnSpc>
                          <a:spcPct val="150000"/>
                        </a:lnSpc>
                        <a:spcBef>
                          <a:spcPts val="0"/>
                        </a:spcBef>
                        <a:spcAft>
                          <a:spcPts val="0"/>
                        </a:spcAft>
                        <a:buNone/>
                      </a:pPr>
                      <a:r>
                        <a:rPr lang="en-US" sz="2000" u="sng" cap="none" strike="noStrike">
                          <a:latin typeface="Calibri"/>
                          <a:ea typeface="Calibri"/>
                          <a:cs typeface="Calibri"/>
                          <a:sym typeface="Calibri"/>
                        </a:rPr>
                        <a:t>MaSach</a:t>
                      </a:r>
                      <a:endParaRPr sz="2000" u="none" cap="none" strike="noStrike">
                        <a:latin typeface="Calibri"/>
                        <a:ea typeface="Calibri"/>
                        <a:cs typeface="Calibri"/>
                        <a:sym typeface="Calibri"/>
                      </a:endParaRPr>
                    </a:p>
                  </a:txBody>
                  <a:tcPr marT="0" marB="0" marR="46850" marL="46850" anchor="ctr"/>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Number</a:t>
                      </a:r>
                      <a:endParaRPr sz="2000" u="none" cap="none" strike="noStrike">
                        <a:latin typeface="Calibri"/>
                        <a:ea typeface="Calibri"/>
                        <a:cs typeface="Calibri"/>
                        <a:sym typeface="Calibri"/>
                      </a:endParaRPr>
                    </a:p>
                  </a:txBody>
                  <a:tcPr marT="0" marB="0" marR="46850" marL="46850" anchor="ctr"/>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Khóa chính, khóa ngoại tham chiếu đến khóa chính MaSach của bảng SACH, not null</a:t>
                      </a:r>
                      <a:endParaRPr sz="2000" u="none" cap="none" strike="noStrike">
                        <a:latin typeface="Calibri"/>
                        <a:ea typeface="Calibri"/>
                        <a:cs typeface="Calibri"/>
                        <a:sym typeface="Calibri"/>
                      </a:endParaRPr>
                    </a:p>
                  </a:txBody>
                  <a:tcPr marT="0" marB="0" marR="46850" marL="46850"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 </a:t>
                      </a:r>
                      <a:endParaRPr sz="2000" u="none" cap="none" strike="noStrike">
                        <a:latin typeface="Calibri"/>
                        <a:ea typeface="Calibri"/>
                        <a:cs typeface="Calibri"/>
                        <a:sym typeface="Calibri"/>
                      </a:endParaRPr>
                    </a:p>
                  </a:txBody>
                  <a:tcPr marT="0" marB="0" marR="46850" marL="46850" anchor="ctr"/>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Mã sách</a:t>
                      </a:r>
                      <a:endParaRPr sz="2000" u="none" cap="none" strike="noStrike">
                        <a:latin typeface="Calibri"/>
                        <a:ea typeface="Calibri"/>
                        <a:cs typeface="Calibri"/>
                        <a:sym typeface="Calibri"/>
                      </a:endParaRPr>
                    </a:p>
                  </a:txBody>
                  <a:tcPr marT="0" marB="0" marR="46850" marL="46850"/>
                </a:tc>
              </a:tr>
              <a:tr h="2596550">
                <a:tc>
                  <a:txBody>
                    <a:bodyPr/>
                    <a:lstStyle/>
                    <a:p>
                      <a:pPr indent="0" lvl="0" marL="0" marR="0" rtl="0" algn="l">
                        <a:lnSpc>
                          <a:spcPct val="150000"/>
                        </a:lnSpc>
                        <a:spcBef>
                          <a:spcPts val="0"/>
                        </a:spcBef>
                        <a:spcAft>
                          <a:spcPts val="0"/>
                        </a:spcAft>
                        <a:buNone/>
                      </a:pPr>
                      <a:r>
                        <a:rPr lang="en-US" sz="2000" u="sng" cap="none" strike="noStrike">
                          <a:latin typeface="Calibri"/>
                          <a:ea typeface="Calibri"/>
                          <a:cs typeface="Calibri"/>
                          <a:sym typeface="Calibri"/>
                        </a:rPr>
                        <a:t>MaPN</a:t>
                      </a:r>
                      <a:endParaRPr sz="2000" u="none" cap="none" strike="noStrike">
                        <a:latin typeface="Calibri"/>
                        <a:ea typeface="Calibri"/>
                        <a:cs typeface="Calibri"/>
                        <a:sym typeface="Calibri"/>
                      </a:endParaRPr>
                    </a:p>
                  </a:txBody>
                  <a:tcPr marT="0" marB="0" marR="46850" marL="468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Number</a:t>
                      </a:r>
                      <a:endParaRPr sz="2000" u="none" cap="none" strike="noStrike">
                        <a:latin typeface="Calibri"/>
                        <a:ea typeface="Calibri"/>
                        <a:cs typeface="Calibri"/>
                        <a:sym typeface="Calibri"/>
                      </a:endParaRPr>
                    </a:p>
                  </a:txBody>
                  <a:tcPr marT="0" marB="0" marR="46850" marL="468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Khóa chính, khóa ngoại tham chiếu đến khóa chính MaPN của bảng PHIEUNHAP, not null</a:t>
                      </a:r>
                      <a:endParaRPr sz="2000" u="none" cap="none" strike="noStrike">
                        <a:latin typeface="Calibri"/>
                        <a:ea typeface="Calibri"/>
                        <a:cs typeface="Calibri"/>
                        <a:sym typeface="Calibri"/>
                      </a:endParaRPr>
                    </a:p>
                  </a:txBody>
                  <a:tcPr marT="0" marB="0" marR="46850" marL="468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Tự động</a:t>
                      </a:r>
                      <a:endParaRPr sz="2000" u="none" cap="none" strike="noStrike">
                        <a:latin typeface="Calibri"/>
                        <a:ea typeface="Calibri"/>
                        <a:cs typeface="Calibri"/>
                        <a:sym typeface="Calibri"/>
                      </a:endParaRPr>
                    </a:p>
                  </a:txBody>
                  <a:tcPr marT="0" marB="0" marR="46850" marL="468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Mã phiếu nhập</a:t>
                      </a:r>
                      <a:endParaRPr sz="2000" u="none" cap="none" strike="noStrike">
                        <a:latin typeface="Calibri"/>
                        <a:ea typeface="Calibri"/>
                        <a:cs typeface="Calibri"/>
                        <a:sym typeface="Calibri"/>
                      </a:endParaRPr>
                    </a:p>
                  </a:txBody>
                  <a:tcPr marT="0" marB="0" marR="46850" marL="46850"/>
                </a:tc>
              </a:tr>
              <a:tr h="42505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SL</a:t>
                      </a:r>
                      <a:endParaRPr sz="2000" u="none" cap="none" strike="noStrike">
                        <a:latin typeface="Calibri"/>
                        <a:ea typeface="Calibri"/>
                        <a:cs typeface="Calibri"/>
                        <a:sym typeface="Calibri"/>
                      </a:endParaRPr>
                    </a:p>
                  </a:txBody>
                  <a:tcPr marT="0" marB="0" marR="46850" marL="468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Number</a:t>
                      </a:r>
                      <a:endParaRPr sz="2000" u="none" cap="none" strike="noStrike">
                        <a:latin typeface="Calibri"/>
                        <a:ea typeface="Calibri"/>
                        <a:cs typeface="Calibri"/>
                        <a:sym typeface="Calibri"/>
                      </a:endParaRPr>
                    </a:p>
                  </a:txBody>
                  <a:tcPr marT="0" marB="0" marR="46850" marL="468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Not null</a:t>
                      </a:r>
                      <a:endParaRPr sz="2000" u="none" cap="none" strike="noStrike">
                        <a:latin typeface="Calibri"/>
                        <a:ea typeface="Calibri"/>
                        <a:cs typeface="Calibri"/>
                        <a:sym typeface="Calibri"/>
                      </a:endParaRPr>
                    </a:p>
                  </a:txBody>
                  <a:tcPr marT="0" marB="0" marR="46850" marL="468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2000" u="none" cap="none" strike="noStrike">
                        <a:latin typeface="Calibri"/>
                        <a:ea typeface="Calibri"/>
                        <a:cs typeface="Calibri"/>
                        <a:sym typeface="Calibri"/>
                      </a:endParaRPr>
                    </a:p>
                  </a:txBody>
                  <a:tcPr marT="0" marB="0" marR="46850" marL="468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Số lượng</a:t>
                      </a:r>
                      <a:endParaRPr sz="2000" u="none" cap="none" strike="noStrike">
                        <a:latin typeface="Calibri"/>
                        <a:ea typeface="Calibri"/>
                        <a:cs typeface="Calibri"/>
                        <a:sym typeface="Calibri"/>
                      </a:endParaRPr>
                    </a:p>
                  </a:txBody>
                  <a:tcPr marT="0" marB="0" marR="46850" marL="46850"/>
                </a:tc>
              </a:tr>
              <a:tr h="86165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Gia</a:t>
                      </a:r>
                      <a:endParaRPr sz="2000" u="none" cap="none" strike="noStrike">
                        <a:latin typeface="Calibri"/>
                        <a:ea typeface="Calibri"/>
                        <a:cs typeface="Calibri"/>
                        <a:sym typeface="Calibri"/>
                      </a:endParaRPr>
                    </a:p>
                  </a:txBody>
                  <a:tcPr marT="0" marB="0" marR="46850" marL="468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Number</a:t>
                      </a:r>
                      <a:endParaRPr sz="2000" u="none" cap="none" strike="noStrike">
                        <a:latin typeface="Calibri"/>
                        <a:ea typeface="Calibri"/>
                        <a:cs typeface="Calibri"/>
                        <a:sym typeface="Calibri"/>
                      </a:endParaRPr>
                    </a:p>
                  </a:txBody>
                  <a:tcPr marT="0" marB="0" marR="46850" marL="468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Not null</a:t>
                      </a:r>
                      <a:endParaRPr sz="2000" u="none" cap="none" strike="noStrike">
                        <a:latin typeface="Calibri"/>
                        <a:ea typeface="Calibri"/>
                        <a:cs typeface="Calibri"/>
                        <a:sym typeface="Calibri"/>
                      </a:endParaRPr>
                    </a:p>
                  </a:txBody>
                  <a:tcPr marT="0" marB="0" marR="46850" marL="468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2000" u="none" cap="none" strike="noStrike">
                        <a:latin typeface="Calibri"/>
                        <a:ea typeface="Calibri"/>
                        <a:cs typeface="Calibri"/>
                        <a:sym typeface="Calibri"/>
                      </a:endParaRPr>
                    </a:p>
                  </a:txBody>
                  <a:tcPr marT="0" marB="0" marR="46850" marL="46850"/>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Giá nhập sách</a:t>
                      </a:r>
                      <a:endParaRPr sz="2000" u="none" cap="none" strike="noStrike">
                        <a:latin typeface="Calibri"/>
                        <a:ea typeface="Calibri"/>
                        <a:cs typeface="Calibri"/>
                        <a:sym typeface="Calibri"/>
                      </a:endParaRPr>
                    </a:p>
                  </a:txBody>
                  <a:tcPr marT="0" marB="0" marR="46850" marL="4685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14"/>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261" name="Google Shape;261;p14"/>
          <p:cNvSpPr txBox="1"/>
          <p:nvPr/>
        </p:nvSpPr>
        <p:spPr>
          <a:xfrm>
            <a:off x="2514600" y="1411035"/>
            <a:ext cx="17145000" cy="746492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4000">
                <a:solidFill>
                  <a:schemeClr val="accent2"/>
                </a:solidFill>
                <a:latin typeface="Calibri"/>
                <a:ea typeface="Calibri"/>
                <a:cs typeface="Calibri"/>
                <a:sym typeface="Calibri"/>
              </a:rPr>
              <a:t>Mô tả ràng buộc toàn vẹn</a:t>
            </a:r>
            <a:endParaRPr/>
          </a:p>
          <a:p>
            <a:pPr indent="-285750" lvl="0" marL="285750" marR="0" rtl="0" algn="l">
              <a:lnSpc>
                <a:spcPct val="150000"/>
              </a:lnSpc>
              <a:spcBef>
                <a:spcPts val="80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Ràng buộc toàn vẹn có bối cảnh trên 1 quan hệ </a:t>
            </a:r>
            <a:endParaRPr sz="3600">
              <a:solidFill>
                <a:schemeClr val="dk1"/>
              </a:solidFill>
              <a:latin typeface="Calibri"/>
              <a:ea typeface="Calibri"/>
              <a:cs typeface="Calibri"/>
              <a:sym typeface="Calibri"/>
            </a:endParaRPr>
          </a:p>
          <a:p>
            <a:pPr indent="-285750" lvl="1" marL="742950" marR="0" rtl="0" algn="l">
              <a:lnSpc>
                <a:spcPct val="150000"/>
              </a:lnSpc>
              <a:spcBef>
                <a:spcPts val="800"/>
              </a:spcBef>
              <a:spcAft>
                <a:spcPts val="0"/>
              </a:spcAft>
              <a:buClr>
                <a:schemeClr val="dk1"/>
              </a:buClr>
              <a:buSzPts val="3600"/>
              <a:buFont typeface="Courier New"/>
              <a:buChar char="o"/>
            </a:pPr>
            <a:r>
              <a:rPr b="0" i="0" lang="en-US" sz="3600" u="none" cap="none" strike="noStrike">
                <a:solidFill>
                  <a:schemeClr val="dk1"/>
                </a:solidFill>
                <a:latin typeface="Calibri"/>
                <a:ea typeface="Calibri"/>
                <a:cs typeface="Calibri"/>
                <a:sym typeface="Calibri"/>
              </a:rPr>
              <a:t>Ràng buộc toàn vẹn khóa chính, unique</a:t>
            </a:r>
            <a:endParaRPr/>
          </a:p>
          <a:p>
            <a:pPr indent="-285750" lvl="1" marL="742950" marR="0" rtl="0" algn="l">
              <a:lnSpc>
                <a:spcPct val="150000"/>
              </a:lnSpc>
              <a:spcBef>
                <a:spcPts val="800"/>
              </a:spcBef>
              <a:spcAft>
                <a:spcPts val="0"/>
              </a:spcAft>
              <a:buClr>
                <a:schemeClr val="dk1"/>
              </a:buClr>
              <a:buSzPts val="3600"/>
              <a:buFont typeface="Courier New"/>
              <a:buChar char="o"/>
            </a:pPr>
            <a:r>
              <a:rPr b="0" i="0" lang="en-US" sz="3600" u="none" cap="none" strike="noStrike">
                <a:solidFill>
                  <a:schemeClr val="dk1"/>
                </a:solidFill>
                <a:latin typeface="Calibri"/>
                <a:ea typeface="Calibri"/>
                <a:cs typeface="Calibri"/>
                <a:sym typeface="Calibri"/>
              </a:rPr>
              <a:t>Ràng buộc liên thuộc tính</a:t>
            </a:r>
            <a:endParaRPr/>
          </a:p>
          <a:p>
            <a:pPr indent="-285750" lvl="0" marL="285750" marR="0" rtl="0" algn="l">
              <a:lnSpc>
                <a:spcPct val="150000"/>
              </a:lnSpc>
              <a:spcBef>
                <a:spcPts val="80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Ràng buộc toàn vẹn có bối cảnh trên nhiều quan hệ</a:t>
            </a:r>
            <a:endParaRPr/>
          </a:p>
          <a:p>
            <a:pPr indent="-457200" lvl="1" marL="914400" marR="0" rtl="0" algn="l">
              <a:lnSpc>
                <a:spcPct val="150000"/>
              </a:lnSpc>
              <a:spcBef>
                <a:spcPts val="800"/>
              </a:spcBef>
              <a:spcAft>
                <a:spcPts val="0"/>
              </a:spcAft>
              <a:buClr>
                <a:schemeClr val="dk1"/>
              </a:buClr>
              <a:buSzPts val="3600"/>
              <a:buFont typeface="Courier New"/>
              <a:buChar char="o"/>
            </a:pPr>
            <a:r>
              <a:rPr b="0" i="0" lang="en-US" sz="3600" u="none" cap="none" strike="noStrike">
                <a:solidFill>
                  <a:schemeClr val="dk1"/>
                </a:solidFill>
                <a:latin typeface="Calibri"/>
                <a:ea typeface="Calibri"/>
                <a:cs typeface="Calibri"/>
                <a:sym typeface="Calibri"/>
              </a:rPr>
              <a:t>Ràng buộc toàn vẹn khóa ngoại </a:t>
            </a:r>
            <a:endParaRPr b="0" i="0" sz="3600" u="none" cap="none" strike="noStrike">
              <a:solidFill>
                <a:schemeClr val="dk1"/>
              </a:solidFill>
              <a:latin typeface="Calibri"/>
              <a:ea typeface="Calibri"/>
              <a:cs typeface="Calibri"/>
              <a:sym typeface="Calibri"/>
            </a:endParaRPr>
          </a:p>
          <a:p>
            <a:pPr indent="-457200" lvl="1" marL="914400" marR="0" rtl="0" algn="l">
              <a:lnSpc>
                <a:spcPct val="150000"/>
              </a:lnSpc>
              <a:spcBef>
                <a:spcPts val="800"/>
              </a:spcBef>
              <a:spcAft>
                <a:spcPts val="0"/>
              </a:spcAft>
              <a:buClr>
                <a:schemeClr val="dk1"/>
              </a:buClr>
              <a:buSzPts val="3600"/>
              <a:buFont typeface="Courier New"/>
              <a:buChar char="o"/>
            </a:pPr>
            <a:r>
              <a:rPr b="0" i="0" lang="en-US" sz="3600" u="none" cap="none" strike="noStrike">
                <a:solidFill>
                  <a:schemeClr val="dk1"/>
                </a:solidFill>
                <a:latin typeface="Calibri"/>
                <a:ea typeface="Calibri"/>
                <a:cs typeface="Calibri"/>
                <a:sym typeface="Calibri"/>
              </a:rPr>
              <a:t>Ràng buộc liên thuộc tính liên quan hệ</a:t>
            </a:r>
            <a:endParaRPr b="0" i="0" sz="3600" u="none" cap="none" strike="noStrike">
              <a:solidFill>
                <a:schemeClr val="dk1"/>
              </a:solidFill>
              <a:latin typeface="Calibri"/>
              <a:ea typeface="Calibri"/>
              <a:cs typeface="Calibri"/>
              <a:sym typeface="Calibri"/>
            </a:endParaRPr>
          </a:p>
          <a:p>
            <a:pPr indent="-457200" lvl="1" marL="914400" marR="0" rtl="0" algn="l">
              <a:lnSpc>
                <a:spcPct val="150000"/>
              </a:lnSpc>
              <a:spcBef>
                <a:spcPts val="800"/>
              </a:spcBef>
              <a:spcAft>
                <a:spcPts val="0"/>
              </a:spcAft>
              <a:buClr>
                <a:schemeClr val="dk1"/>
              </a:buClr>
              <a:buSzPts val="3600"/>
              <a:buFont typeface="Courier New"/>
              <a:buChar char="o"/>
            </a:pPr>
            <a:r>
              <a:rPr b="0" i="0" lang="en-US" sz="3600" u="none" cap="none" strike="noStrike">
                <a:solidFill>
                  <a:schemeClr val="dk1"/>
                </a:solidFill>
                <a:latin typeface="Calibri"/>
                <a:ea typeface="Calibri"/>
                <a:cs typeface="Calibri"/>
                <a:sym typeface="Calibri"/>
              </a:rPr>
              <a:t>Ràng buộc do thuộc tính tổng hợp</a:t>
            </a:r>
            <a:endParaRPr b="0" i="0" sz="3600" u="none" cap="none" strike="noStrike">
              <a:solidFill>
                <a:schemeClr val="dk1"/>
              </a:solidFill>
              <a:latin typeface="Calibri"/>
              <a:ea typeface="Calibri"/>
              <a:cs typeface="Calibri"/>
              <a:sym typeface="Calibri"/>
            </a:endParaRPr>
          </a:p>
        </p:txBody>
      </p:sp>
      <p:sp>
        <p:nvSpPr>
          <p:cNvPr id="262" name="Google Shape;262;p14"/>
          <p:cNvSpPr/>
          <p:nvPr/>
        </p:nvSpPr>
        <p:spPr>
          <a:xfrm>
            <a:off x="1976284" y="1790700"/>
            <a:ext cx="533400" cy="457200"/>
          </a:xfrm>
          <a:custGeom>
            <a:rect b="b" l="l" r="r" t="t"/>
            <a:pathLst>
              <a:path extrusionOk="0" h="2971477" w="2697118">
                <a:moveTo>
                  <a:pt x="0" y="0"/>
                </a:moveTo>
                <a:lnTo>
                  <a:pt x="2697118" y="0"/>
                </a:lnTo>
                <a:lnTo>
                  <a:pt x="2697118" y="2971477"/>
                </a:lnTo>
                <a:lnTo>
                  <a:pt x="0" y="2971477"/>
                </a:lnTo>
                <a:lnTo>
                  <a:pt x="0" y="0"/>
                </a:lnTo>
                <a:close/>
              </a:path>
            </a:pathLst>
          </a:custGeom>
          <a:blipFill rotWithShape="1">
            <a:blip r:embed="rId4">
              <a:alphaModFix/>
            </a:blip>
            <a:stretch>
              <a:fillRect b="-4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14"/>
          <p:cNvSpPr txBox="1"/>
          <p:nvPr/>
        </p:nvSpPr>
        <p:spPr>
          <a:xfrm>
            <a:off x="-12290" y="279984"/>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1. Giới Thiệu</a:t>
            </a:r>
            <a:endParaRPr b="1" sz="4800">
              <a:solidFill>
                <a:srgbClr val="998D3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15"/>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269" name="Google Shape;269;p15"/>
          <p:cNvSpPr/>
          <p:nvPr/>
        </p:nvSpPr>
        <p:spPr>
          <a:xfrm>
            <a:off x="4572000" y="970528"/>
            <a:ext cx="9448800" cy="1022669"/>
          </a:xfrm>
          <a:prstGeom prst="roundRect">
            <a:avLst>
              <a:gd fmla="val 16667" name="adj"/>
            </a:avLst>
          </a:prstGeom>
          <a:solidFill>
            <a:srgbClr val="F2DADA"/>
          </a:soli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15"/>
          <p:cNvSpPr txBox="1"/>
          <p:nvPr/>
        </p:nvSpPr>
        <p:spPr>
          <a:xfrm>
            <a:off x="4800600" y="939257"/>
            <a:ext cx="9220200" cy="83747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3600">
                <a:solidFill>
                  <a:schemeClr val="dk1"/>
                </a:solidFill>
                <a:latin typeface="Calibri"/>
                <a:ea typeface="Calibri"/>
                <a:cs typeface="Calibri"/>
                <a:sym typeface="Calibri"/>
              </a:rPr>
              <a:t>Ràng buộc toàn vẹn có bối cảnh trên 1 quan hệ </a:t>
            </a:r>
            <a:endParaRPr sz="3600">
              <a:solidFill>
                <a:schemeClr val="dk1"/>
              </a:solidFill>
              <a:latin typeface="Calibri"/>
              <a:ea typeface="Calibri"/>
              <a:cs typeface="Calibri"/>
              <a:sym typeface="Calibri"/>
            </a:endParaRPr>
          </a:p>
        </p:txBody>
      </p:sp>
      <p:sp>
        <p:nvSpPr>
          <p:cNvPr id="271" name="Google Shape;271;p15"/>
          <p:cNvSpPr txBox="1"/>
          <p:nvPr/>
        </p:nvSpPr>
        <p:spPr>
          <a:xfrm>
            <a:off x="1066800" y="2063410"/>
            <a:ext cx="17830800" cy="837473"/>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None/>
            </a:pPr>
            <a:r>
              <a:rPr b="0" i="0" lang="en-US" sz="3600" u="none" cap="none" strike="noStrike">
                <a:solidFill>
                  <a:schemeClr val="dk1"/>
                </a:solidFill>
                <a:latin typeface="Calibri"/>
                <a:ea typeface="Calibri"/>
                <a:cs typeface="Calibri"/>
                <a:sym typeface="Calibri"/>
              </a:rPr>
              <a:t>Ràng buộc toàn vẹn khóa chính, unique</a:t>
            </a:r>
            <a:endParaRPr/>
          </a:p>
        </p:txBody>
      </p:sp>
      <p:sp>
        <p:nvSpPr>
          <p:cNvPr id="272" name="Google Shape;272;p15"/>
          <p:cNvSpPr/>
          <p:nvPr/>
        </p:nvSpPr>
        <p:spPr>
          <a:xfrm>
            <a:off x="914400" y="2311610"/>
            <a:ext cx="457200" cy="435648"/>
          </a:xfrm>
          <a:custGeom>
            <a:rect b="b" l="l" r="r" t="t"/>
            <a:pathLst>
              <a:path extrusionOk="0" h="2971477" w="2697118">
                <a:moveTo>
                  <a:pt x="0" y="0"/>
                </a:moveTo>
                <a:lnTo>
                  <a:pt x="2697118" y="0"/>
                </a:lnTo>
                <a:lnTo>
                  <a:pt x="2697118" y="2971477"/>
                </a:lnTo>
                <a:lnTo>
                  <a:pt x="0" y="2971477"/>
                </a:lnTo>
                <a:lnTo>
                  <a:pt x="0" y="0"/>
                </a:lnTo>
                <a:close/>
              </a:path>
            </a:pathLst>
          </a:custGeom>
          <a:blipFill rotWithShape="1">
            <a:blip r:embed="rId4">
              <a:alphaModFix/>
            </a:blip>
            <a:stretch>
              <a:fillRect b="-4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73" name="Google Shape;273;p15"/>
          <p:cNvGraphicFramePr/>
          <p:nvPr/>
        </p:nvGraphicFramePr>
        <p:xfrm>
          <a:off x="685800" y="3294875"/>
          <a:ext cx="3000000" cy="3000000"/>
        </p:xfrm>
        <a:graphic>
          <a:graphicData uri="http://schemas.openxmlformats.org/drawingml/2006/table">
            <a:tbl>
              <a:tblPr bandRow="1" firstRow="1">
                <a:noFill/>
                <a:tableStyleId>{DC08AE0E-E9C2-40A8-85DC-E708268FA02A}</a:tableStyleId>
              </a:tblPr>
              <a:tblGrid>
                <a:gridCol w="9448800"/>
              </a:tblGrid>
              <a:tr h="370850">
                <a:tc>
                  <a:txBody>
                    <a:bodyPr/>
                    <a:lstStyle/>
                    <a:p>
                      <a:pPr indent="0" lvl="0" marL="0" marR="0" rtl="0" algn="just">
                        <a:spcBef>
                          <a:spcPts val="0"/>
                        </a:spcBef>
                        <a:spcAft>
                          <a:spcPts val="0"/>
                        </a:spcAft>
                        <a:buNone/>
                      </a:pPr>
                      <a:r>
                        <a:rPr b="1" lang="en-US" sz="2800" u="none" cap="none" strike="noStrike">
                          <a:solidFill>
                            <a:schemeClr val="dk1"/>
                          </a:solidFill>
                          <a:latin typeface="Calibri"/>
                          <a:ea typeface="Calibri"/>
                          <a:cs typeface="Calibri"/>
                          <a:sym typeface="Calibri"/>
                        </a:rPr>
                        <a:t>Ràng buộc 1: </a:t>
                      </a:r>
                      <a:r>
                        <a:rPr b="0" lang="en-US" sz="2800" u="none" cap="none" strike="noStrike">
                          <a:solidFill>
                            <a:schemeClr val="dk1"/>
                          </a:solidFill>
                          <a:latin typeface="Calibri"/>
                          <a:ea typeface="Calibri"/>
                          <a:cs typeface="Calibri"/>
                          <a:sym typeface="Calibri"/>
                        </a:rPr>
                        <a:t>Mã nhà cung cấp của quan hệ Nhà cung cấp là duy nhất</a:t>
                      </a:r>
                      <a:endParaRPr b="0" sz="2800" u="none" cap="none" strike="noStrike">
                        <a:latin typeface="Calibri"/>
                        <a:ea typeface="Calibri"/>
                        <a:cs typeface="Calibri"/>
                        <a:sym typeface="Calibri"/>
                      </a:endParaRPr>
                    </a:p>
                  </a:txBody>
                  <a:tcPr marT="45725" marB="45725" marR="91450" marL="91450"/>
                </a:tc>
              </a:tr>
              <a:tr h="370850">
                <a:tc>
                  <a:txBody>
                    <a:bodyPr/>
                    <a:lstStyle/>
                    <a:p>
                      <a:pPr indent="0" lvl="0" marL="0" marR="0" rtl="0" algn="just">
                        <a:lnSpc>
                          <a:spcPct val="100000"/>
                        </a:lnSpc>
                        <a:spcBef>
                          <a:spcPts val="0"/>
                        </a:spcBef>
                        <a:spcAft>
                          <a:spcPts val="0"/>
                        </a:spcAft>
                        <a:buClr>
                          <a:schemeClr val="dk1"/>
                        </a:buClr>
                        <a:buSzPts val="2800"/>
                        <a:buFont typeface="Calibri"/>
                        <a:buNone/>
                      </a:pPr>
                      <a:r>
                        <a:rPr b="1" lang="en-US" sz="2800" u="none" cap="none" strike="noStrike">
                          <a:solidFill>
                            <a:schemeClr val="dk1"/>
                          </a:solidFill>
                          <a:latin typeface="Calibri"/>
                          <a:ea typeface="Calibri"/>
                          <a:cs typeface="Calibri"/>
                          <a:sym typeface="Calibri"/>
                        </a:rPr>
                        <a:t>Ràng buộc 2: </a:t>
                      </a:r>
                      <a:r>
                        <a:rPr lang="en-US" sz="2800" u="none" cap="none" strike="noStrike">
                          <a:solidFill>
                            <a:schemeClr val="dk1"/>
                          </a:solidFill>
                          <a:latin typeface="Calibri"/>
                          <a:ea typeface="Calibri"/>
                          <a:cs typeface="Calibri"/>
                          <a:sym typeface="Calibri"/>
                        </a:rPr>
                        <a:t>Mã thể loại sách của quan hệ Thể loại là duy nhất</a:t>
                      </a:r>
                      <a:endParaRPr sz="28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just">
                        <a:lnSpc>
                          <a:spcPct val="100000"/>
                        </a:lnSpc>
                        <a:spcBef>
                          <a:spcPts val="0"/>
                        </a:spcBef>
                        <a:spcAft>
                          <a:spcPts val="0"/>
                        </a:spcAft>
                        <a:buClr>
                          <a:schemeClr val="dk1"/>
                        </a:buClr>
                        <a:buSzPts val="2800"/>
                        <a:buFont typeface="Calibri"/>
                        <a:buNone/>
                      </a:pPr>
                      <a:r>
                        <a:rPr b="1" lang="en-US" sz="2800" u="none" cap="none" strike="noStrike">
                          <a:solidFill>
                            <a:schemeClr val="dk1"/>
                          </a:solidFill>
                          <a:latin typeface="Calibri"/>
                          <a:ea typeface="Calibri"/>
                          <a:cs typeface="Calibri"/>
                          <a:sym typeface="Calibri"/>
                        </a:rPr>
                        <a:t>Ràng buộc 3:  </a:t>
                      </a:r>
                      <a:r>
                        <a:rPr lang="en-US" sz="2800" u="none" cap="none" strike="noStrike">
                          <a:solidFill>
                            <a:schemeClr val="dk1"/>
                          </a:solidFill>
                          <a:latin typeface="Calibri"/>
                          <a:ea typeface="Calibri"/>
                          <a:cs typeface="Calibri"/>
                          <a:sym typeface="Calibri"/>
                        </a:rPr>
                        <a:t>Mã sách của quan hệ Sách là duy nhất </a:t>
                      </a:r>
                      <a:endParaRPr sz="28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just">
                        <a:lnSpc>
                          <a:spcPct val="100000"/>
                        </a:lnSpc>
                        <a:spcBef>
                          <a:spcPts val="0"/>
                        </a:spcBef>
                        <a:spcAft>
                          <a:spcPts val="0"/>
                        </a:spcAft>
                        <a:buClr>
                          <a:schemeClr val="dk1"/>
                        </a:buClr>
                        <a:buSzPts val="2800"/>
                        <a:buFont typeface="Calibri"/>
                        <a:buNone/>
                      </a:pPr>
                      <a:r>
                        <a:rPr b="1" lang="en-US" sz="2800" u="none" cap="none" strike="noStrike">
                          <a:solidFill>
                            <a:schemeClr val="dk1"/>
                          </a:solidFill>
                          <a:latin typeface="Calibri"/>
                          <a:ea typeface="Calibri"/>
                          <a:cs typeface="Calibri"/>
                          <a:sym typeface="Calibri"/>
                        </a:rPr>
                        <a:t>Ràng buộc 4:  </a:t>
                      </a:r>
                      <a:r>
                        <a:rPr lang="en-US" sz="2800" u="none" cap="none" strike="noStrike">
                          <a:solidFill>
                            <a:schemeClr val="dk1"/>
                          </a:solidFill>
                          <a:latin typeface="Calibri"/>
                          <a:ea typeface="Calibri"/>
                          <a:cs typeface="Calibri"/>
                          <a:sym typeface="Calibri"/>
                        </a:rPr>
                        <a:t>Mã khách hàng của quan hệ Khách hàng là duy nhất</a:t>
                      </a:r>
                      <a:endParaRPr sz="28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just">
                        <a:lnSpc>
                          <a:spcPct val="100000"/>
                        </a:lnSpc>
                        <a:spcBef>
                          <a:spcPts val="0"/>
                        </a:spcBef>
                        <a:spcAft>
                          <a:spcPts val="0"/>
                        </a:spcAft>
                        <a:buClr>
                          <a:schemeClr val="dk1"/>
                        </a:buClr>
                        <a:buSzPts val="2800"/>
                        <a:buFont typeface="Calibri"/>
                        <a:buNone/>
                      </a:pPr>
                      <a:r>
                        <a:rPr b="1" lang="en-US" sz="2800" u="none" cap="none" strike="noStrike">
                          <a:solidFill>
                            <a:schemeClr val="dk1"/>
                          </a:solidFill>
                          <a:latin typeface="Calibri"/>
                          <a:ea typeface="Calibri"/>
                          <a:cs typeface="Calibri"/>
                          <a:sym typeface="Calibri"/>
                        </a:rPr>
                        <a:t>Ràng buộc 5:  </a:t>
                      </a:r>
                      <a:r>
                        <a:rPr lang="en-US" sz="2800" u="none" cap="none" strike="noStrike">
                          <a:solidFill>
                            <a:schemeClr val="dk1"/>
                          </a:solidFill>
                          <a:latin typeface="Calibri"/>
                          <a:ea typeface="Calibri"/>
                          <a:cs typeface="Calibri"/>
                          <a:sym typeface="Calibri"/>
                        </a:rPr>
                        <a:t>Mã nhân viên của quan hệ Nhân viên là duy nhất</a:t>
                      </a:r>
                      <a:endParaRPr sz="28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just">
                        <a:lnSpc>
                          <a:spcPct val="100000"/>
                        </a:lnSpc>
                        <a:spcBef>
                          <a:spcPts val="0"/>
                        </a:spcBef>
                        <a:spcAft>
                          <a:spcPts val="0"/>
                        </a:spcAft>
                        <a:buClr>
                          <a:schemeClr val="dk1"/>
                        </a:buClr>
                        <a:buSzPts val="2800"/>
                        <a:buFont typeface="Calibri"/>
                        <a:buNone/>
                      </a:pPr>
                      <a:r>
                        <a:rPr b="1" lang="en-US" sz="2800" u="none" cap="none" strike="noStrike">
                          <a:solidFill>
                            <a:schemeClr val="dk1"/>
                          </a:solidFill>
                          <a:latin typeface="Calibri"/>
                          <a:ea typeface="Calibri"/>
                          <a:cs typeface="Calibri"/>
                          <a:sym typeface="Calibri"/>
                        </a:rPr>
                        <a:t>Ràng buộc 6:  </a:t>
                      </a:r>
                      <a:r>
                        <a:rPr lang="en-US" sz="2800" u="none" cap="none" strike="noStrike">
                          <a:solidFill>
                            <a:schemeClr val="dk1"/>
                          </a:solidFill>
                          <a:latin typeface="Calibri"/>
                          <a:ea typeface="Calibri"/>
                          <a:cs typeface="Calibri"/>
                          <a:sym typeface="Calibri"/>
                        </a:rPr>
                        <a:t>Mã tài khoản của quan hệ Tài khoản là duy nhất</a:t>
                      </a:r>
                      <a:endParaRPr sz="28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just">
                        <a:lnSpc>
                          <a:spcPct val="100000"/>
                        </a:lnSpc>
                        <a:spcBef>
                          <a:spcPts val="0"/>
                        </a:spcBef>
                        <a:spcAft>
                          <a:spcPts val="0"/>
                        </a:spcAft>
                        <a:buClr>
                          <a:schemeClr val="dk1"/>
                        </a:buClr>
                        <a:buSzPts val="2800"/>
                        <a:buFont typeface="Calibri"/>
                        <a:buNone/>
                      </a:pPr>
                      <a:r>
                        <a:rPr b="1" lang="en-US" sz="2800" u="none" cap="none" strike="noStrike">
                          <a:solidFill>
                            <a:schemeClr val="dk1"/>
                          </a:solidFill>
                          <a:latin typeface="Calibri"/>
                          <a:ea typeface="Calibri"/>
                          <a:cs typeface="Calibri"/>
                          <a:sym typeface="Calibri"/>
                        </a:rPr>
                        <a:t>Ràng buộc 7:  </a:t>
                      </a:r>
                      <a:r>
                        <a:rPr lang="en-US" sz="2800" u="none" cap="none" strike="noStrike">
                          <a:solidFill>
                            <a:schemeClr val="dk1"/>
                          </a:solidFill>
                          <a:latin typeface="Calibri"/>
                          <a:ea typeface="Calibri"/>
                          <a:cs typeface="Calibri"/>
                          <a:sym typeface="Calibri"/>
                        </a:rPr>
                        <a:t>Mã hóa đơn của quan hệ Hóa đơn là duy nhất</a:t>
                      </a:r>
                      <a:endParaRPr sz="28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just">
                        <a:lnSpc>
                          <a:spcPct val="100000"/>
                        </a:lnSpc>
                        <a:spcBef>
                          <a:spcPts val="0"/>
                        </a:spcBef>
                        <a:spcAft>
                          <a:spcPts val="0"/>
                        </a:spcAft>
                        <a:buClr>
                          <a:schemeClr val="dk1"/>
                        </a:buClr>
                        <a:buSzPts val="2800"/>
                        <a:buFont typeface="Calibri"/>
                        <a:buNone/>
                      </a:pPr>
                      <a:r>
                        <a:rPr b="1" lang="en-US" sz="2800" u="none" cap="none" strike="noStrike">
                          <a:solidFill>
                            <a:schemeClr val="dk1"/>
                          </a:solidFill>
                          <a:latin typeface="Calibri"/>
                          <a:ea typeface="Calibri"/>
                          <a:cs typeface="Calibri"/>
                          <a:sym typeface="Calibri"/>
                        </a:rPr>
                        <a:t>Ràng buộc 8:  </a:t>
                      </a:r>
                      <a:r>
                        <a:rPr lang="en-US" sz="2800" u="none" cap="none" strike="noStrike">
                          <a:solidFill>
                            <a:schemeClr val="dk1"/>
                          </a:solidFill>
                          <a:latin typeface="Calibri"/>
                          <a:ea typeface="Calibri"/>
                          <a:cs typeface="Calibri"/>
                          <a:sym typeface="Calibri"/>
                        </a:rPr>
                        <a:t>Mã phiếu nhập hàng của quan hệ Phiếu nhập là duy nhất</a:t>
                      </a:r>
                      <a:endParaRPr sz="28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just">
                        <a:lnSpc>
                          <a:spcPct val="100000"/>
                        </a:lnSpc>
                        <a:spcBef>
                          <a:spcPts val="0"/>
                        </a:spcBef>
                        <a:spcAft>
                          <a:spcPts val="0"/>
                        </a:spcAft>
                        <a:buClr>
                          <a:schemeClr val="dk1"/>
                        </a:buClr>
                        <a:buSzPts val="2800"/>
                        <a:buFont typeface="Calibri"/>
                        <a:buNone/>
                      </a:pPr>
                      <a:r>
                        <a:rPr b="1" lang="en-US" sz="2800" u="none" cap="none" strike="noStrike">
                          <a:solidFill>
                            <a:schemeClr val="dk1"/>
                          </a:solidFill>
                          <a:latin typeface="Calibri"/>
                          <a:ea typeface="Calibri"/>
                          <a:cs typeface="Calibri"/>
                          <a:sym typeface="Calibri"/>
                        </a:rPr>
                        <a:t>Ràng buộc 9:  </a:t>
                      </a:r>
                      <a:r>
                        <a:rPr lang="en-US" sz="2800" u="none" cap="none" strike="noStrike">
                          <a:solidFill>
                            <a:schemeClr val="dk1"/>
                          </a:solidFill>
                          <a:latin typeface="Calibri"/>
                          <a:ea typeface="Calibri"/>
                          <a:cs typeface="Calibri"/>
                          <a:sym typeface="Calibri"/>
                        </a:rPr>
                        <a:t>Với mọi tài khoản, tên tài khoản là duy nhất</a:t>
                      </a:r>
                      <a:endParaRPr sz="2800" u="none" cap="none" strike="noStrike">
                        <a:solidFill>
                          <a:schemeClr val="dk1"/>
                        </a:solidFill>
                        <a:latin typeface="Calibri"/>
                        <a:ea typeface="Calibri"/>
                        <a:cs typeface="Calibri"/>
                        <a:sym typeface="Calibri"/>
                      </a:endParaRPr>
                    </a:p>
                  </a:txBody>
                  <a:tcPr marT="45725" marB="45725" marR="91450" marL="91450"/>
                </a:tc>
              </a:tr>
            </a:tbl>
          </a:graphicData>
        </a:graphic>
      </p:graphicFrame>
      <p:sp>
        <p:nvSpPr>
          <p:cNvPr id="274" name="Google Shape;274;p15"/>
          <p:cNvSpPr txBox="1"/>
          <p:nvPr/>
        </p:nvSpPr>
        <p:spPr>
          <a:xfrm>
            <a:off x="10840627" y="2513104"/>
            <a:ext cx="126669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953734"/>
                </a:solidFill>
                <a:latin typeface="Calibri"/>
                <a:ea typeface="Calibri"/>
                <a:cs typeface="Calibri"/>
                <a:sym typeface="Calibri"/>
              </a:rPr>
              <a:t>Ví dụ: </a:t>
            </a:r>
            <a:endParaRPr b="1" sz="3200">
              <a:solidFill>
                <a:srgbClr val="953734"/>
              </a:solidFill>
              <a:latin typeface="Calibri"/>
              <a:ea typeface="Calibri"/>
              <a:cs typeface="Calibri"/>
              <a:sym typeface="Calibri"/>
            </a:endParaRPr>
          </a:p>
        </p:txBody>
      </p:sp>
      <p:pic>
        <p:nvPicPr>
          <p:cNvPr id="275" name="Google Shape;275;p15"/>
          <p:cNvPicPr preferRelativeResize="0"/>
          <p:nvPr/>
        </p:nvPicPr>
        <p:blipFill rotWithShape="1">
          <a:blip r:embed="rId5">
            <a:alphaModFix/>
          </a:blip>
          <a:srcRect b="0" l="0" r="0" t="0"/>
          <a:stretch/>
        </p:blipFill>
        <p:spPr>
          <a:xfrm>
            <a:off x="10820400" y="3299952"/>
            <a:ext cx="7173977" cy="2972527"/>
          </a:xfrm>
          <a:prstGeom prst="rect">
            <a:avLst/>
          </a:prstGeom>
          <a:noFill/>
          <a:ln>
            <a:noFill/>
          </a:ln>
        </p:spPr>
      </p:pic>
      <p:pic>
        <p:nvPicPr>
          <p:cNvPr id="276" name="Google Shape;276;p15"/>
          <p:cNvPicPr preferRelativeResize="0"/>
          <p:nvPr/>
        </p:nvPicPr>
        <p:blipFill rotWithShape="1">
          <a:blip r:embed="rId6">
            <a:alphaModFix/>
          </a:blip>
          <a:srcRect b="0" l="0" r="0" t="0"/>
          <a:stretch/>
        </p:blipFill>
        <p:spPr>
          <a:xfrm>
            <a:off x="10806214" y="6561307"/>
            <a:ext cx="7173977" cy="2677168"/>
          </a:xfrm>
          <a:prstGeom prst="rect">
            <a:avLst/>
          </a:prstGeom>
          <a:noFill/>
          <a:ln>
            <a:noFill/>
          </a:ln>
        </p:spPr>
      </p:pic>
      <p:sp>
        <p:nvSpPr>
          <p:cNvPr id="277" name="Google Shape;277;p15"/>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1. Giới Thiệu</a:t>
            </a:r>
            <a:endParaRPr b="1" sz="4800">
              <a:solidFill>
                <a:srgbClr val="998D3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16"/>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283" name="Google Shape;283;p16"/>
          <p:cNvSpPr/>
          <p:nvPr/>
        </p:nvSpPr>
        <p:spPr>
          <a:xfrm>
            <a:off x="4419600" y="989158"/>
            <a:ext cx="9448800" cy="1022669"/>
          </a:xfrm>
          <a:prstGeom prst="roundRect">
            <a:avLst>
              <a:gd fmla="val 16667" name="adj"/>
            </a:avLst>
          </a:prstGeom>
          <a:solidFill>
            <a:srgbClr val="F2DADA"/>
          </a:soli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16"/>
          <p:cNvSpPr txBox="1"/>
          <p:nvPr/>
        </p:nvSpPr>
        <p:spPr>
          <a:xfrm>
            <a:off x="4648200" y="957887"/>
            <a:ext cx="9220200" cy="83747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3600">
                <a:solidFill>
                  <a:schemeClr val="dk1"/>
                </a:solidFill>
                <a:latin typeface="Calibri"/>
                <a:ea typeface="Calibri"/>
                <a:cs typeface="Calibri"/>
                <a:sym typeface="Calibri"/>
              </a:rPr>
              <a:t>Ràng buộc toàn vẹn có bối cảnh trên 1 quan hệ </a:t>
            </a:r>
            <a:endParaRPr sz="3600">
              <a:solidFill>
                <a:schemeClr val="dk1"/>
              </a:solidFill>
              <a:latin typeface="Calibri"/>
              <a:ea typeface="Calibri"/>
              <a:cs typeface="Calibri"/>
              <a:sym typeface="Calibri"/>
            </a:endParaRPr>
          </a:p>
        </p:txBody>
      </p:sp>
      <p:sp>
        <p:nvSpPr>
          <p:cNvPr id="285" name="Google Shape;285;p16"/>
          <p:cNvSpPr txBox="1"/>
          <p:nvPr/>
        </p:nvSpPr>
        <p:spPr>
          <a:xfrm>
            <a:off x="1066800" y="2063410"/>
            <a:ext cx="17830800" cy="837473"/>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None/>
            </a:pPr>
            <a:r>
              <a:rPr b="0" i="0" lang="en-US" sz="3600" u="none" cap="none" strike="noStrike">
                <a:solidFill>
                  <a:schemeClr val="dk1"/>
                </a:solidFill>
                <a:latin typeface="Calibri"/>
                <a:ea typeface="Calibri"/>
                <a:cs typeface="Calibri"/>
                <a:sym typeface="Calibri"/>
              </a:rPr>
              <a:t>Ràng buộc toàn vẹn liên thuộc tính</a:t>
            </a:r>
            <a:endParaRPr/>
          </a:p>
        </p:txBody>
      </p:sp>
      <p:sp>
        <p:nvSpPr>
          <p:cNvPr id="286" name="Google Shape;286;p16"/>
          <p:cNvSpPr/>
          <p:nvPr/>
        </p:nvSpPr>
        <p:spPr>
          <a:xfrm>
            <a:off x="914400" y="2311610"/>
            <a:ext cx="457200" cy="435648"/>
          </a:xfrm>
          <a:custGeom>
            <a:rect b="b" l="l" r="r" t="t"/>
            <a:pathLst>
              <a:path extrusionOk="0" h="2971477" w="2697118">
                <a:moveTo>
                  <a:pt x="0" y="0"/>
                </a:moveTo>
                <a:lnTo>
                  <a:pt x="2697118" y="0"/>
                </a:lnTo>
                <a:lnTo>
                  <a:pt x="2697118" y="2971477"/>
                </a:lnTo>
                <a:lnTo>
                  <a:pt x="0" y="2971477"/>
                </a:lnTo>
                <a:lnTo>
                  <a:pt x="0" y="0"/>
                </a:lnTo>
                <a:close/>
              </a:path>
            </a:pathLst>
          </a:custGeom>
          <a:blipFill rotWithShape="1">
            <a:blip r:embed="rId4">
              <a:alphaModFix/>
            </a:blip>
            <a:stretch>
              <a:fillRect b="-4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16"/>
          <p:cNvSpPr txBox="1"/>
          <p:nvPr/>
        </p:nvSpPr>
        <p:spPr>
          <a:xfrm>
            <a:off x="106909" y="3332136"/>
            <a:ext cx="7620000" cy="2232021"/>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None/>
            </a:pPr>
            <a:r>
              <a:rPr b="1" i="0" lang="en-US" sz="3200" u="none" cap="none" strike="noStrike">
                <a:solidFill>
                  <a:schemeClr val="dk1"/>
                </a:solidFill>
                <a:latin typeface="Calibri"/>
                <a:ea typeface="Calibri"/>
                <a:cs typeface="Calibri"/>
                <a:sym typeface="Calibri"/>
              </a:rPr>
              <a:t>Ràng buộc 10: </a:t>
            </a:r>
            <a:r>
              <a:rPr b="1" i="0" lang="en-US" sz="3200" u="none" cap="none" strike="noStrike">
                <a:solidFill>
                  <a:srgbClr val="000000"/>
                </a:solidFill>
                <a:latin typeface="Calibri"/>
                <a:ea typeface="Calibri"/>
                <a:cs typeface="Calibri"/>
                <a:sym typeface="Calibri"/>
              </a:rPr>
              <a:t> </a:t>
            </a:r>
            <a:r>
              <a:rPr b="0" i="0" lang="en-US" sz="3200" u="none" cap="none" strike="noStrike">
                <a:solidFill>
                  <a:srgbClr val="000000"/>
                </a:solidFill>
                <a:latin typeface="Calibri"/>
                <a:ea typeface="Calibri"/>
                <a:cs typeface="Calibri"/>
                <a:sym typeface="Calibri"/>
              </a:rPr>
              <a:t>Với mọi nhân viên, ngày bắt đầu làm (NgayBD) luôn lớn hơn ngày sinh (NgaySinh) của nhân viên đó.</a:t>
            </a:r>
            <a:endParaRPr b="0" i="0" sz="3200" u="none" cap="none" strike="noStrike">
              <a:solidFill>
                <a:schemeClr val="dk1"/>
              </a:solidFill>
              <a:latin typeface="Calibri"/>
              <a:ea typeface="Calibri"/>
              <a:cs typeface="Calibri"/>
              <a:sym typeface="Calibri"/>
            </a:endParaRPr>
          </a:p>
        </p:txBody>
      </p:sp>
      <p:pic>
        <p:nvPicPr>
          <p:cNvPr id="288" name="Google Shape;288;p16"/>
          <p:cNvPicPr preferRelativeResize="0"/>
          <p:nvPr/>
        </p:nvPicPr>
        <p:blipFill rotWithShape="1">
          <a:blip r:embed="rId5">
            <a:alphaModFix/>
          </a:blip>
          <a:srcRect b="0" l="0" r="0" t="0"/>
          <a:stretch/>
        </p:blipFill>
        <p:spPr>
          <a:xfrm>
            <a:off x="8289547" y="2822753"/>
            <a:ext cx="9439842" cy="2983279"/>
          </a:xfrm>
          <a:prstGeom prst="rect">
            <a:avLst/>
          </a:prstGeom>
          <a:noFill/>
          <a:ln>
            <a:noFill/>
          </a:ln>
        </p:spPr>
      </p:pic>
      <p:sp>
        <p:nvSpPr>
          <p:cNvPr id="289" name="Google Shape;289;p16"/>
          <p:cNvSpPr txBox="1"/>
          <p:nvPr/>
        </p:nvSpPr>
        <p:spPr>
          <a:xfrm>
            <a:off x="175752" y="7093668"/>
            <a:ext cx="7785919" cy="1493358"/>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None/>
            </a:pPr>
            <a:r>
              <a:rPr b="1" i="0" lang="en-US" sz="3200" u="none" cap="none" strike="noStrike">
                <a:solidFill>
                  <a:schemeClr val="dk1"/>
                </a:solidFill>
                <a:latin typeface="Calibri"/>
                <a:ea typeface="Calibri"/>
                <a:cs typeface="Calibri"/>
                <a:sym typeface="Calibri"/>
              </a:rPr>
              <a:t>Ràng buộc 11: </a:t>
            </a:r>
            <a:r>
              <a:rPr b="1" i="0" lang="en-US" sz="3200" u="none" cap="none" strike="noStrike">
                <a:solidFill>
                  <a:srgbClr val="000000"/>
                </a:solidFill>
                <a:latin typeface="Calibri"/>
                <a:ea typeface="Calibri"/>
                <a:cs typeface="Calibri"/>
                <a:sym typeface="Calibri"/>
              </a:rPr>
              <a:t> </a:t>
            </a:r>
            <a:r>
              <a:rPr b="0" i="0" lang="en-US" sz="3200" u="none" cap="none" strike="noStrike">
                <a:solidFill>
                  <a:srgbClr val="000000"/>
                </a:solidFill>
                <a:latin typeface="Calibri"/>
                <a:ea typeface="Calibri"/>
                <a:cs typeface="Calibri"/>
                <a:sym typeface="Calibri"/>
              </a:rPr>
              <a:t>Với mọi cuốn sách, kiểm tra Giá và Số lượng luôn lớn hơn hoặc bằng 0.</a:t>
            </a:r>
            <a:endParaRPr b="0" i="0" sz="2400" u="none" cap="none" strike="noStrike">
              <a:solidFill>
                <a:schemeClr val="dk1"/>
              </a:solidFill>
              <a:latin typeface="Calibri"/>
              <a:ea typeface="Calibri"/>
              <a:cs typeface="Calibri"/>
              <a:sym typeface="Calibri"/>
            </a:endParaRPr>
          </a:p>
        </p:txBody>
      </p:sp>
      <p:pic>
        <p:nvPicPr>
          <p:cNvPr id="290" name="Google Shape;290;p16"/>
          <p:cNvPicPr preferRelativeResize="0"/>
          <p:nvPr/>
        </p:nvPicPr>
        <p:blipFill rotWithShape="1">
          <a:blip r:embed="rId6">
            <a:alphaModFix/>
          </a:blip>
          <a:srcRect b="0" l="0" r="0" t="0"/>
          <a:stretch/>
        </p:blipFill>
        <p:spPr>
          <a:xfrm>
            <a:off x="8229600" y="6560854"/>
            <a:ext cx="9475208" cy="2893193"/>
          </a:xfrm>
          <a:prstGeom prst="rect">
            <a:avLst/>
          </a:prstGeom>
          <a:noFill/>
          <a:ln>
            <a:noFill/>
          </a:ln>
        </p:spPr>
      </p:pic>
      <p:sp>
        <p:nvSpPr>
          <p:cNvPr id="291" name="Google Shape;291;p16"/>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1. Giới Thiệu</a:t>
            </a:r>
            <a:endParaRPr b="1" sz="4800">
              <a:solidFill>
                <a:srgbClr val="998D3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17"/>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297" name="Google Shape;297;p17"/>
          <p:cNvSpPr/>
          <p:nvPr/>
        </p:nvSpPr>
        <p:spPr>
          <a:xfrm>
            <a:off x="4267200" y="920431"/>
            <a:ext cx="9906000" cy="1022669"/>
          </a:xfrm>
          <a:prstGeom prst="roundRect">
            <a:avLst>
              <a:gd fmla="val 16667" name="adj"/>
            </a:avLst>
          </a:prstGeom>
          <a:solidFill>
            <a:srgbClr val="F2DADA"/>
          </a:soli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17"/>
          <p:cNvSpPr txBox="1"/>
          <p:nvPr/>
        </p:nvSpPr>
        <p:spPr>
          <a:xfrm>
            <a:off x="4343400" y="951388"/>
            <a:ext cx="9829800" cy="83747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3600">
                <a:solidFill>
                  <a:schemeClr val="dk1"/>
                </a:solidFill>
                <a:latin typeface="Calibri"/>
                <a:ea typeface="Calibri"/>
                <a:cs typeface="Calibri"/>
                <a:sym typeface="Calibri"/>
              </a:rPr>
              <a:t>Ràng buộc toàn vẹn có bối cảnh trên nhiều quan hệ </a:t>
            </a:r>
            <a:endParaRPr sz="3600">
              <a:solidFill>
                <a:schemeClr val="dk1"/>
              </a:solidFill>
              <a:latin typeface="Calibri"/>
              <a:ea typeface="Calibri"/>
              <a:cs typeface="Calibri"/>
              <a:sym typeface="Calibri"/>
            </a:endParaRPr>
          </a:p>
        </p:txBody>
      </p:sp>
      <p:sp>
        <p:nvSpPr>
          <p:cNvPr id="299" name="Google Shape;299;p17"/>
          <p:cNvSpPr txBox="1"/>
          <p:nvPr/>
        </p:nvSpPr>
        <p:spPr>
          <a:xfrm>
            <a:off x="1066800" y="2063410"/>
            <a:ext cx="17830800" cy="837473"/>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None/>
            </a:pPr>
            <a:r>
              <a:rPr b="0" i="0" lang="en-US" sz="3600" u="none" cap="none" strike="noStrike">
                <a:solidFill>
                  <a:schemeClr val="dk1"/>
                </a:solidFill>
                <a:latin typeface="Calibri"/>
                <a:ea typeface="Calibri"/>
                <a:cs typeface="Calibri"/>
                <a:sym typeface="Calibri"/>
              </a:rPr>
              <a:t>Ràng buộc toàn vẹn khóa ngoại</a:t>
            </a:r>
            <a:endParaRPr/>
          </a:p>
        </p:txBody>
      </p:sp>
      <p:sp>
        <p:nvSpPr>
          <p:cNvPr id="300" name="Google Shape;300;p17"/>
          <p:cNvSpPr/>
          <p:nvPr/>
        </p:nvSpPr>
        <p:spPr>
          <a:xfrm>
            <a:off x="914400" y="2311610"/>
            <a:ext cx="457200" cy="435648"/>
          </a:xfrm>
          <a:custGeom>
            <a:rect b="b" l="l" r="r" t="t"/>
            <a:pathLst>
              <a:path extrusionOk="0" h="2971477" w="2697118">
                <a:moveTo>
                  <a:pt x="0" y="0"/>
                </a:moveTo>
                <a:lnTo>
                  <a:pt x="2697118" y="0"/>
                </a:lnTo>
                <a:lnTo>
                  <a:pt x="2697118" y="2971477"/>
                </a:lnTo>
                <a:lnTo>
                  <a:pt x="0" y="2971477"/>
                </a:lnTo>
                <a:lnTo>
                  <a:pt x="0" y="0"/>
                </a:lnTo>
                <a:close/>
              </a:path>
            </a:pathLst>
          </a:custGeom>
          <a:blipFill rotWithShape="1">
            <a:blip r:embed="rId4">
              <a:alphaModFix/>
            </a:blip>
            <a:stretch>
              <a:fillRect b="-4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301" name="Google Shape;301;p17"/>
          <p:cNvGraphicFramePr/>
          <p:nvPr/>
        </p:nvGraphicFramePr>
        <p:xfrm>
          <a:off x="616973" y="3499691"/>
          <a:ext cx="3000000" cy="3000000"/>
        </p:xfrm>
        <a:graphic>
          <a:graphicData uri="http://schemas.openxmlformats.org/drawingml/2006/table">
            <a:tbl>
              <a:tblPr bandRow="1" firstRow="1">
                <a:noFill/>
                <a:tableStyleId>{DC08AE0E-E9C2-40A8-85DC-E708268FA02A}</a:tableStyleId>
              </a:tblPr>
              <a:tblGrid>
                <a:gridCol w="9448800"/>
              </a:tblGrid>
              <a:tr h="370850">
                <a:tc>
                  <a:txBody>
                    <a:bodyPr/>
                    <a:lstStyle/>
                    <a:p>
                      <a:pPr indent="0" lvl="0" marL="0" marR="0" rtl="0" algn="just">
                        <a:spcBef>
                          <a:spcPts val="0"/>
                        </a:spcBef>
                        <a:spcAft>
                          <a:spcPts val="0"/>
                        </a:spcAft>
                        <a:buNone/>
                      </a:pPr>
                      <a:r>
                        <a:rPr b="1" lang="en-US" sz="2800" u="none" cap="none" strike="noStrike">
                          <a:solidFill>
                            <a:schemeClr val="dk1"/>
                          </a:solidFill>
                          <a:latin typeface="Calibri"/>
                          <a:ea typeface="Calibri"/>
                          <a:cs typeface="Calibri"/>
                          <a:sym typeface="Calibri"/>
                        </a:rPr>
                        <a:t>Ràng buộc 12: </a:t>
                      </a:r>
                      <a:r>
                        <a:rPr b="0" lang="en-US" sz="2800" u="none" cap="none" strike="noStrike">
                          <a:solidFill>
                            <a:schemeClr val="dk1"/>
                          </a:solidFill>
                          <a:latin typeface="Calibri"/>
                          <a:ea typeface="Calibri"/>
                          <a:cs typeface="Calibri"/>
                          <a:sym typeface="Calibri"/>
                        </a:rPr>
                        <a:t>Mỗi cuốn sách phải thuộc một thể loại sách</a:t>
                      </a:r>
                      <a:endParaRPr b="0" sz="2800" u="none" cap="none" strike="noStrike">
                        <a:latin typeface="Calibri"/>
                        <a:ea typeface="Calibri"/>
                        <a:cs typeface="Calibri"/>
                        <a:sym typeface="Calibri"/>
                      </a:endParaRPr>
                    </a:p>
                  </a:txBody>
                  <a:tcPr marT="45725" marB="45725" marR="91450" marL="91450"/>
                </a:tc>
              </a:tr>
              <a:tr h="370850">
                <a:tc>
                  <a:txBody>
                    <a:bodyPr/>
                    <a:lstStyle/>
                    <a:p>
                      <a:pPr indent="0" lvl="0" marL="0" marR="0" rtl="0" algn="just">
                        <a:lnSpc>
                          <a:spcPct val="100000"/>
                        </a:lnSpc>
                        <a:spcBef>
                          <a:spcPts val="0"/>
                        </a:spcBef>
                        <a:spcAft>
                          <a:spcPts val="0"/>
                        </a:spcAft>
                        <a:buClr>
                          <a:schemeClr val="dk1"/>
                        </a:buClr>
                        <a:buSzPts val="2800"/>
                        <a:buFont typeface="Calibri"/>
                        <a:buNone/>
                      </a:pPr>
                      <a:r>
                        <a:rPr b="1" lang="en-US" sz="2800" u="none" cap="none" strike="noStrike">
                          <a:solidFill>
                            <a:schemeClr val="dk1"/>
                          </a:solidFill>
                          <a:latin typeface="Calibri"/>
                          <a:ea typeface="Calibri"/>
                          <a:cs typeface="Calibri"/>
                          <a:sym typeface="Calibri"/>
                        </a:rPr>
                        <a:t>Ràng buộc 13:  </a:t>
                      </a:r>
                      <a:r>
                        <a:rPr lang="en-US" sz="2800" u="none" cap="none" strike="noStrike">
                          <a:solidFill>
                            <a:schemeClr val="dk1"/>
                          </a:solidFill>
                          <a:latin typeface="Calibri"/>
                          <a:ea typeface="Calibri"/>
                          <a:cs typeface="Calibri"/>
                          <a:sym typeface="Calibri"/>
                        </a:rPr>
                        <a:t>Mỗi cuốn sách phải thuộc một nhà cung cấp</a:t>
                      </a:r>
                      <a:endParaRPr sz="28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just">
                        <a:lnSpc>
                          <a:spcPct val="100000"/>
                        </a:lnSpc>
                        <a:spcBef>
                          <a:spcPts val="0"/>
                        </a:spcBef>
                        <a:spcAft>
                          <a:spcPts val="0"/>
                        </a:spcAft>
                        <a:buClr>
                          <a:schemeClr val="dk1"/>
                        </a:buClr>
                        <a:buSzPts val="2800"/>
                        <a:buFont typeface="Calibri"/>
                        <a:buNone/>
                      </a:pPr>
                      <a:r>
                        <a:rPr b="1" lang="en-US" sz="2800" u="none" cap="none" strike="noStrike">
                          <a:solidFill>
                            <a:schemeClr val="dk1"/>
                          </a:solidFill>
                          <a:latin typeface="Calibri"/>
                          <a:ea typeface="Calibri"/>
                          <a:cs typeface="Calibri"/>
                          <a:sym typeface="Calibri"/>
                        </a:rPr>
                        <a:t>Ràng buộc 14:  </a:t>
                      </a:r>
                      <a:r>
                        <a:rPr lang="en-US" sz="2800" u="none" cap="none" strike="noStrike">
                          <a:solidFill>
                            <a:schemeClr val="dk1"/>
                          </a:solidFill>
                          <a:latin typeface="Calibri"/>
                          <a:ea typeface="Calibri"/>
                          <a:cs typeface="Calibri"/>
                          <a:sym typeface="Calibri"/>
                        </a:rPr>
                        <a:t>Mỗi tài khoản phải thuộc một nhân viên</a:t>
                      </a:r>
                      <a:endParaRPr sz="28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just">
                        <a:lnSpc>
                          <a:spcPct val="100000"/>
                        </a:lnSpc>
                        <a:spcBef>
                          <a:spcPts val="0"/>
                        </a:spcBef>
                        <a:spcAft>
                          <a:spcPts val="0"/>
                        </a:spcAft>
                        <a:buClr>
                          <a:schemeClr val="dk1"/>
                        </a:buClr>
                        <a:buSzPts val="2800"/>
                        <a:buFont typeface="Calibri"/>
                        <a:buNone/>
                      </a:pPr>
                      <a:r>
                        <a:rPr b="1" lang="en-US" sz="2800" u="none" cap="none" strike="noStrike">
                          <a:solidFill>
                            <a:schemeClr val="dk1"/>
                          </a:solidFill>
                          <a:latin typeface="Calibri"/>
                          <a:ea typeface="Calibri"/>
                          <a:cs typeface="Calibri"/>
                          <a:sym typeface="Calibri"/>
                        </a:rPr>
                        <a:t>Ràng buộc 15:  </a:t>
                      </a:r>
                      <a:r>
                        <a:rPr lang="en-US" sz="2800" u="none" cap="none" strike="noStrike">
                          <a:solidFill>
                            <a:schemeClr val="dk1"/>
                          </a:solidFill>
                          <a:latin typeface="Calibri"/>
                          <a:ea typeface="Calibri"/>
                          <a:cs typeface="Calibri"/>
                          <a:sym typeface="Calibri"/>
                        </a:rPr>
                        <a:t>Mỗi hóa đơn phải có Mã nhân viên tạo hóa đơn đó</a:t>
                      </a:r>
                      <a:endParaRPr sz="28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just">
                        <a:lnSpc>
                          <a:spcPct val="100000"/>
                        </a:lnSpc>
                        <a:spcBef>
                          <a:spcPts val="0"/>
                        </a:spcBef>
                        <a:spcAft>
                          <a:spcPts val="0"/>
                        </a:spcAft>
                        <a:buClr>
                          <a:schemeClr val="dk1"/>
                        </a:buClr>
                        <a:buSzPts val="2800"/>
                        <a:buFont typeface="Calibri"/>
                        <a:buNone/>
                      </a:pPr>
                      <a:r>
                        <a:rPr b="1" lang="en-US" sz="2800" u="none" cap="none" strike="noStrike">
                          <a:solidFill>
                            <a:schemeClr val="dk1"/>
                          </a:solidFill>
                          <a:latin typeface="Calibri"/>
                          <a:ea typeface="Calibri"/>
                          <a:cs typeface="Calibri"/>
                          <a:sym typeface="Calibri"/>
                        </a:rPr>
                        <a:t>Ràng buộc 16:  </a:t>
                      </a:r>
                      <a:r>
                        <a:rPr lang="en-US" sz="2800" u="none" cap="none" strike="noStrike">
                          <a:solidFill>
                            <a:schemeClr val="dk1"/>
                          </a:solidFill>
                          <a:latin typeface="Calibri"/>
                          <a:ea typeface="Calibri"/>
                          <a:cs typeface="Calibri"/>
                          <a:sym typeface="Calibri"/>
                        </a:rPr>
                        <a:t>Mỗi phiếu nhập hàng phải lưu thông tin nhân viên nhập</a:t>
                      </a:r>
                      <a:endParaRPr sz="28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just">
                        <a:lnSpc>
                          <a:spcPct val="100000"/>
                        </a:lnSpc>
                        <a:spcBef>
                          <a:spcPts val="0"/>
                        </a:spcBef>
                        <a:spcAft>
                          <a:spcPts val="0"/>
                        </a:spcAft>
                        <a:buClr>
                          <a:schemeClr val="dk1"/>
                        </a:buClr>
                        <a:buSzPts val="2800"/>
                        <a:buFont typeface="Calibri"/>
                        <a:buNone/>
                      </a:pPr>
                      <a:r>
                        <a:rPr b="1" lang="en-US" sz="2800" u="none" cap="none" strike="noStrike">
                          <a:solidFill>
                            <a:schemeClr val="dk1"/>
                          </a:solidFill>
                          <a:latin typeface="Calibri"/>
                          <a:ea typeface="Calibri"/>
                          <a:cs typeface="Calibri"/>
                          <a:sym typeface="Calibri"/>
                        </a:rPr>
                        <a:t>Ràng buộc 17:  </a:t>
                      </a:r>
                      <a:r>
                        <a:rPr lang="en-US" sz="2800" u="none" cap="none" strike="noStrike">
                          <a:solidFill>
                            <a:schemeClr val="dk1"/>
                          </a:solidFill>
                          <a:latin typeface="Calibri"/>
                          <a:ea typeface="Calibri"/>
                          <a:cs typeface="Calibri"/>
                          <a:sym typeface="Calibri"/>
                        </a:rPr>
                        <a:t>Mỗi chi tiết phiếu nhập hàng phải lưu Mã sách và Mã phiếu nhập hàng</a:t>
                      </a:r>
                      <a:endParaRPr sz="28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just">
                        <a:lnSpc>
                          <a:spcPct val="100000"/>
                        </a:lnSpc>
                        <a:spcBef>
                          <a:spcPts val="0"/>
                        </a:spcBef>
                        <a:spcAft>
                          <a:spcPts val="0"/>
                        </a:spcAft>
                        <a:buClr>
                          <a:schemeClr val="dk1"/>
                        </a:buClr>
                        <a:buSzPts val="2800"/>
                        <a:buFont typeface="Calibri"/>
                        <a:buNone/>
                      </a:pPr>
                      <a:r>
                        <a:rPr b="1" lang="en-US" sz="2800" u="none" cap="none" strike="noStrike">
                          <a:solidFill>
                            <a:schemeClr val="dk1"/>
                          </a:solidFill>
                          <a:latin typeface="Calibri"/>
                          <a:ea typeface="Calibri"/>
                          <a:cs typeface="Calibri"/>
                          <a:sym typeface="Calibri"/>
                        </a:rPr>
                        <a:t>Ràng buộc 18:  </a:t>
                      </a:r>
                      <a:r>
                        <a:rPr lang="en-US" sz="2800" u="none" cap="none" strike="noStrike">
                          <a:solidFill>
                            <a:schemeClr val="dk1"/>
                          </a:solidFill>
                          <a:latin typeface="Calibri"/>
                          <a:ea typeface="Calibri"/>
                          <a:cs typeface="Calibri"/>
                          <a:sym typeface="Calibri"/>
                        </a:rPr>
                        <a:t>Mỗi chi tiết hóa đơn phải lưu Mã hóa đơn và Mã sách</a:t>
                      </a:r>
                      <a:endParaRPr sz="2800" u="none" cap="none" strike="noStrike">
                        <a:solidFill>
                          <a:schemeClr val="dk1"/>
                        </a:solidFill>
                        <a:latin typeface="Calibri"/>
                        <a:ea typeface="Calibri"/>
                        <a:cs typeface="Calibri"/>
                        <a:sym typeface="Calibri"/>
                      </a:endParaRPr>
                    </a:p>
                  </a:txBody>
                  <a:tcPr marT="45725" marB="45725" marR="91450" marL="91450"/>
                </a:tc>
              </a:tr>
            </a:tbl>
          </a:graphicData>
        </a:graphic>
      </p:graphicFrame>
      <p:sp>
        <p:nvSpPr>
          <p:cNvPr id="302" name="Google Shape;302;p17"/>
          <p:cNvSpPr txBox="1"/>
          <p:nvPr/>
        </p:nvSpPr>
        <p:spPr>
          <a:xfrm>
            <a:off x="10840627" y="2400300"/>
            <a:ext cx="126669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953734"/>
                </a:solidFill>
                <a:latin typeface="Calibri"/>
                <a:ea typeface="Calibri"/>
                <a:cs typeface="Calibri"/>
                <a:sym typeface="Calibri"/>
              </a:rPr>
              <a:t>Ví dụ: </a:t>
            </a:r>
            <a:endParaRPr b="1" sz="3200">
              <a:solidFill>
                <a:srgbClr val="953734"/>
              </a:solidFill>
              <a:latin typeface="Calibri"/>
              <a:ea typeface="Calibri"/>
              <a:cs typeface="Calibri"/>
              <a:sym typeface="Calibri"/>
            </a:endParaRPr>
          </a:p>
        </p:txBody>
      </p:sp>
      <p:pic>
        <p:nvPicPr>
          <p:cNvPr id="303" name="Google Shape;303;p17"/>
          <p:cNvPicPr preferRelativeResize="0"/>
          <p:nvPr/>
        </p:nvPicPr>
        <p:blipFill rotWithShape="1">
          <a:blip r:embed="rId5">
            <a:alphaModFix/>
          </a:blip>
          <a:srcRect b="0" l="0" r="0" t="0"/>
          <a:stretch/>
        </p:blipFill>
        <p:spPr>
          <a:xfrm>
            <a:off x="10477459" y="3086100"/>
            <a:ext cx="7391481" cy="3080591"/>
          </a:xfrm>
          <a:prstGeom prst="rect">
            <a:avLst/>
          </a:prstGeom>
          <a:noFill/>
          <a:ln>
            <a:noFill/>
          </a:ln>
        </p:spPr>
      </p:pic>
      <p:pic>
        <p:nvPicPr>
          <p:cNvPr id="304" name="Google Shape;304;p17"/>
          <p:cNvPicPr preferRelativeResize="0"/>
          <p:nvPr/>
        </p:nvPicPr>
        <p:blipFill rotWithShape="1">
          <a:blip r:embed="rId6">
            <a:alphaModFix/>
          </a:blip>
          <a:srcRect b="0" l="0" r="0" t="0"/>
          <a:stretch/>
        </p:blipFill>
        <p:spPr>
          <a:xfrm>
            <a:off x="10439400" y="6362700"/>
            <a:ext cx="7391481" cy="3388980"/>
          </a:xfrm>
          <a:prstGeom prst="rect">
            <a:avLst/>
          </a:prstGeom>
          <a:noFill/>
          <a:ln>
            <a:noFill/>
          </a:ln>
        </p:spPr>
      </p:pic>
      <p:sp>
        <p:nvSpPr>
          <p:cNvPr id="305" name="Google Shape;305;p17"/>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1. Giới Thiệu</a:t>
            </a:r>
            <a:endParaRPr b="1" sz="4800">
              <a:solidFill>
                <a:srgbClr val="998D3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5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5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5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18"/>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312" name="Google Shape;312;p18"/>
          <p:cNvSpPr/>
          <p:nvPr/>
        </p:nvSpPr>
        <p:spPr>
          <a:xfrm>
            <a:off x="4267200" y="920431"/>
            <a:ext cx="9906000" cy="1022669"/>
          </a:xfrm>
          <a:prstGeom prst="roundRect">
            <a:avLst>
              <a:gd fmla="val 16667" name="adj"/>
            </a:avLst>
          </a:prstGeom>
          <a:solidFill>
            <a:srgbClr val="F2DADA"/>
          </a:soli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18"/>
          <p:cNvSpPr txBox="1"/>
          <p:nvPr/>
        </p:nvSpPr>
        <p:spPr>
          <a:xfrm>
            <a:off x="4343400" y="951388"/>
            <a:ext cx="9829800" cy="83747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3600">
                <a:solidFill>
                  <a:schemeClr val="dk1"/>
                </a:solidFill>
                <a:latin typeface="Calibri"/>
                <a:ea typeface="Calibri"/>
                <a:cs typeface="Calibri"/>
                <a:sym typeface="Calibri"/>
              </a:rPr>
              <a:t>Ràng buộc toàn vẹn có bối cảnh trên nhiều quan hệ </a:t>
            </a:r>
            <a:endParaRPr sz="3600">
              <a:solidFill>
                <a:schemeClr val="dk1"/>
              </a:solidFill>
              <a:latin typeface="Calibri"/>
              <a:ea typeface="Calibri"/>
              <a:cs typeface="Calibri"/>
              <a:sym typeface="Calibri"/>
            </a:endParaRPr>
          </a:p>
        </p:txBody>
      </p:sp>
      <p:sp>
        <p:nvSpPr>
          <p:cNvPr id="314" name="Google Shape;314;p18"/>
          <p:cNvSpPr txBox="1"/>
          <p:nvPr/>
        </p:nvSpPr>
        <p:spPr>
          <a:xfrm>
            <a:off x="1066800" y="2063410"/>
            <a:ext cx="17830800" cy="837473"/>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None/>
            </a:pPr>
            <a:r>
              <a:rPr b="0" i="0" lang="en-US" sz="3600" u="none" cap="none" strike="noStrike">
                <a:solidFill>
                  <a:schemeClr val="dk1"/>
                </a:solidFill>
                <a:latin typeface="Calibri"/>
                <a:ea typeface="Calibri"/>
                <a:cs typeface="Calibri"/>
                <a:sym typeface="Calibri"/>
              </a:rPr>
              <a:t>Ràng buộc liên thuộc tính liên quan hệ</a:t>
            </a:r>
            <a:endParaRPr/>
          </a:p>
        </p:txBody>
      </p:sp>
      <p:sp>
        <p:nvSpPr>
          <p:cNvPr id="315" name="Google Shape;315;p18"/>
          <p:cNvSpPr/>
          <p:nvPr/>
        </p:nvSpPr>
        <p:spPr>
          <a:xfrm>
            <a:off x="914400" y="2311610"/>
            <a:ext cx="457200" cy="435648"/>
          </a:xfrm>
          <a:custGeom>
            <a:rect b="b" l="l" r="r" t="t"/>
            <a:pathLst>
              <a:path extrusionOk="0" h="2971477" w="2697118">
                <a:moveTo>
                  <a:pt x="0" y="0"/>
                </a:moveTo>
                <a:lnTo>
                  <a:pt x="2697118" y="0"/>
                </a:lnTo>
                <a:lnTo>
                  <a:pt x="2697118" y="2971477"/>
                </a:lnTo>
                <a:lnTo>
                  <a:pt x="0" y="2971477"/>
                </a:lnTo>
                <a:lnTo>
                  <a:pt x="0" y="0"/>
                </a:lnTo>
                <a:close/>
              </a:path>
            </a:pathLst>
          </a:custGeom>
          <a:blipFill rotWithShape="1">
            <a:blip r:embed="rId4">
              <a:alphaModFix/>
            </a:blip>
            <a:stretch>
              <a:fillRect b="-4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316" name="Google Shape;316;p18"/>
          <p:cNvGraphicFramePr/>
          <p:nvPr/>
        </p:nvGraphicFramePr>
        <p:xfrm>
          <a:off x="629264" y="3381368"/>
          <a:ext cx="3000000" cy="3000000"/>
        </p:xfrm>
        <a:graphic>
          <a:graphicData uri="http://schemas.openxmlformats.org/drawingml/2006/table">
            <a:tbl>
              <a:tblPr bandRow="1" firstRow="1">
                <a:noFill/>
                <a:tableStyleId>{DC08AE0E-E9C2-40A8-85DC-E708268FA02A}</a:tableStyleId>
              </a:tblPr>
              <a:tblGrid>
                <a:gridCol w="9448800"/>
              </a:tblGrid>
              <a:tr h="370850">
                <a:tc>
                  <a:txBody>
                    <a:bodyPr/>
                    <a:lstStyle/>
                    <a:p>
                      <a:pPr indent="0" lvl="0" marL="0" marR="0" rtl="0" algn="just">
                        <a:spcBef>
                          <a:spcPts val="0"/>
                        </a:spcBef>
                        <a:spcAft>
                          <a:spcPts val="0"/>
                        </a:spcAft>
                        <a:buNone/>
                      </a:pPr>
                      <a:r>
                        <a:rPr b="1" lang="en-US" sz="3200" u="none" cap="none" strike="noStrike">
                          <a:solidFill>
                            <a:schemeClr val="dk1"/>
                          </a:solidFill>
                          <a:latin typeface="Calibri"/>
                          <a:ea typeface="Calibri"/>
                          <a:cs typeface="Calibri"/>
                          <a:sym typeface="Calibri"/>
                        </a:rPr>
                        <a:t>Ràng buộc 19:  </a:t>
                      </a:r>
                      <a:r>
                        <a:rPr b="0" lang="en-US" sz="3200" u="none" cap="none" strike="noStrike">
                          <a:solidFill>
                            <a:schemeClr val="dk1"/>
                          </a:solidFill>
                          <a:latin typeface="Calibri"/>
                          <a:ea typeface="Calibri"/>
                          <a:cs typeface="Calibri"/>
                          <a:sym typeface="Calibri"/>
                        </a:rPr>
                        <a:t>Ngày bán hàng (NgayHD) của một nhân viên phải lớn hơn hoặc bằng ngày nhân viên đó vào làm (NgayBD)</a:t>
                      </a:r>
                      <a:endParaRPr b="0" sz="4400" u="none" cap="none" strike="noStrike">
                        <a:latin typeface="Calibri"/>
                        <a:ea typeface="Calibri"/>
                        <a:cs typeface="Calibri"/>
                        <a:sym typeface="Calibri"/>
                      </a:endParaRPr>
                    </a:p>
                  </a:txBody>
                  <a:tcPr marT="45725" marB="45725" marR="91450" marL="91450"/>
                </a:tc>
              </a:tr>
              <a:tr h="370850">
                <a:tc>
                  <a:txBody>
                    <a:bodyPr/>
                    <a:lstStyle/>
                    <a:p>
                      <a:pPr indent="0" lvl="0" marL="0" marR="0" rtl="0" algn="just">
                        <a:lnSpc>
                          <a:spcPct val="100000"/>
                        </a:lnSpc>
                        <a:spcBef>
                          <a:spcPts val="0"/>
                        </a:spcBef>
                        <a:spcAft>
                          <a:spcPts val="0"/>
                        </a:spcAft>
                        <a:buClr>
                          <a:schemeClr val="dk1"/>
                        </a:buClr>
                        <a:buSzPts val="3200"/>
                        <a:buFont typeface="Calibri"/>
                        <a:buNone/>
                      </a:pPr>
                      <a:r>
                        <a:rPr b="1" lang="en-US" sz="3200" u="none" cap="none" strike="noStrike">
                          <a:solidFill>
                            <a:schemeClr val="dk1"/>
                          </a:solidFill>
                          <a:latin typeface="Calibri"/>
                          <a:ea typeface="Calibri"/>
                          <a:cs typeface="Calibri"/>
                          <a:sym typeface="Calibri"/>
                        </a:rPr>
                        <a:t>Ràng buộc 20:  </a:t>
                      </a:r>
                      <a:r>
                        <a:rPr lang="en-US" sz="3200" u="none" cap="none" strike="noStrike">
                          <a:solidFill>
                            <a:schemeClr val="dk1"/>
                          </a:solidFill>
                          <a:latin typeface="Calibri"/>
                          <a:ea typeface="Calibri"/>
                          <a:cs typeface="Calibri"/>
                          <a:sym typeface="Calibri"/>
                        </a:rPr>
                        <a:t>Ngày nhập hàng (NgayNhap) vào kho hàng của một nhân viên phải lớn hơn hoặc bằng ngày nhân viên đó vào làm (NgayBD)</a:t>
                      </a:r>
                      <a:endParaRPr sz="44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just">
                        <a:lnSpc>
                          <a:spcPct val="100000"/>
                        </a:lnSpc>
                        <a:spcBef>
                          <a:spcPts val="0"/>
                        </a:spcBef>
                        <a:spcAft>
                          <a:spcPts val="0"/>
                        </a:spcAft>
                        <a:buClr>
                          <a:schemeClr val="dk1"/>
                        </a:buClr>
                        <a:buSzPts val="3200"/>
                        <a:buFont typeface="Calibri"/>
                        <a:buNone/>
                      </a:pPr>
                      <a:r>
                        <a:rPr b="1" lang="en-US" sz="3200" u="none" cap="none" strike="noStrike">
                          <a:solidFill>
                            <a:schemeClr val="dk1"/>
                          </a:solidFill>
                          <a:latin typeface="Calibri"/>
                          <a:ea typeface="Calibri"/>
                          <a:cs typeface="Calibri"/>
                          <a:sym typeface="Calibri"/>
                        </a:rPr>
                        <a:t>Ràng buộc 21:  </a:t>
                      </a:r>
                      <a:r>
                        <a:rPr lang="en-US" sz="3200" u="none" cap="none" strike="noStrike">
                          <a:solidFill>
                            <a:schemeClr val="dk1"/>
                          </a:solidFill>
                          <a:latin typeface="Calibri"/>
                          <a:ea typeface="Calibri"/>
                          <a:cs typeface="Calibri"/>
                          <a:sym typeface="Calibri"/>
                        </a:rPr>
                        <a:t>Ngày mua hàng (NgayHD) của một khách hàng phải lớn hơn hoặc bằng ngày sinh của khách hàng đó (NgaySinh)</a:t>
                      </a:r>
                      <a:endParaRPr sz="44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just">
                        <a:lnSpc>
                          <a:spcPct val="100000"/>
                        </a:lnSpc>
                        <a:spcBef>
                          <a:spcPts val="0"/>
                        </a:spcBef>
                        <a:spcAft>
                          <a:spcPts val="0"/>
                        </a:spcAft>
                        <a:buClr>
                          <a:schemeClr val="dk1"/>
                        </a:buClr>
                        <a:buSzPts val="3200"/>
                        <a:buFont typeface="Calibri"/>
                        <a:buNone/>
                      </a:pPr>
                      <a:r>
                        <a:rPr b="1" lang="en-US" sz="3200" u="none" cap="none" strike="noStrike">
                          <a:solidFill>
                            <a:schemeClr val="dk1"/>
                          </a:solidFill>
                          <a:latin typeface="Calibri"/>
                          <a:ea typeface="Calibri"/>
                          <a:cs typeface="Calibri"/>
                          <a:sym typeface="Calibri"/>
                        </a:rPr>
                        <a:t>Ràng buộc 22:  </a:t>
                      </a:r>
                      <a:r>
                        <a:rPr lang="en-US" sz="3200" u="none" cap="none" strike="noStrike">
                          <a:solidFill>
                            <a:schemeClr val="dk1"/>
                          </a:solidFill>
                          <a:latin typeface="Calibri"/>
                          <a:ea typeface="Calibri"/>
                          <a:cs typeface="Calibri"/>
                          <a:sym typeface="Calibri"/>
                        </a:rPr>
                        <a:t>Giá (Gia) của 1 chi tiết phiếu nhập phải nhỏ hơn giá bán của sách</a:t>
                      </a:r>
                      <a:endParaRPr sz="4400" u="none" cap="none" strike="noStrike">
                        <a:solidFill>
                          <a:schemeClr val="dk1"/>
                        </a:solidFill>
                        <a:latin typeface="Calibri"/>
                        <a:ea typeface="Calibri"/>
                        <a:cs typeface="Calibri"/>
                        <a:sym typeface="Calibri"/>
                      </a:endParaRPr>
                    </a:p>
                  </a:txBody>
                  <a:tcPr marT="45725" marB="45725" marR="91450" marL="91450"/>
                </a:tc>
              </a:tr>
            </a:tbl>
          </a:graphicData>
        </a:graphic>
      </p:graphicFrame>
      <p:sp>
        <p:nvSpPr>
          <p:cNvPr id="317" name="Google Shape;317;p18"/>
          <p:cNvSpPr txBox="1"/>
          <p:nvPr/>
        </p:nvSpPr>
        <p:spPr>
          <a:xfrm>
            <a:off x="10820400" y="2263963"/>
            <a:ext cx="126669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953734"/>
                </a:solidFill>
                <a:latin typeface="Calibri"/>
                <a:ea typeface="Calibri"/>
                <a:cs typeface="Calibri"/>
                <a:sym typeface="Calibri"/>
              </a:rPr>
              <a:t>Ví dụ: </a:t>
            </a:r>
            <a:endParaRPr b="1" sz="3200">
              <a:solidFill>
                <a:srgbClr val="953734"/>
              </a:solidFill>
              <a:latin typeface="Calibri"/>
              <a:ea typeface="Calibri"/>
              <a:cs typeface="Calibri"/>
              <a:sym typeface="Calibri"/>
            </a:endParaRPr>
          </a:p>
        </p:txBody>
      </p:sp>
      <p:pic>
        <p:nvPicPr>
          <p:cNvPr id="318" name="Google Shape;318;p18"/>
          <p:cNvPicPr preferRelativeResize="0"/>
          <p:nvPr/>
        </p:nvPicPr>
        <p:blipFill rotWithShape="1">
          <a:blip r:embed="rId5">
            <a:alphaModFix/>
          </a:blip>
          <a:srcRect b="0" l="0" r="0" t="0"/>
          <a:stretch/>
        </p:blipFill>
        <p:spPr>
          <a:xfrm>
            <a:off x="10707328" y="2934637"/>
            <a:ext cx="7123472" cy="3456332"/>
          </a:xfrm>
          <a:prstGeom prst="rect">
            <a:avLst/>
          </a:prstGeom>
          <a:noFill/>
          <a:ln>
            <a:noFill/>
          </a:ln>
        </p:spPr>
      </p:pic>
      <p:pic>
        <p:nvPicPr>
          <p:cNvPr id="319" name="Google Shape;319;p18"/>
          <p:cNvPicPr preferRelativeResize="0"/>
          <p:nvPr/>
        </p:nvPicPr>
        <p:blipFill rotWithShape="1">
          <a:blip r:embed="rId6">
            <a:alphaModFix/>
          </a:blip>
          <a:srcRect b="0" l="0" r="0" t="0"/>
          <a:stretch/>
        </p:blipFill>
        <p:spPr>
          <a:xfrm>
            <a:off x="10707328" y="6633902"/>
            <a:ext cx="7123472" cy="3179376"/>
          </a:xfrm>
          <a:prstGeom prst="rect">
            <a:avLst/>
          </a:prstGeom>
          <a:noFill/>
          <a:ln>
            <a:noFill/>
          </a:ln>
        </p:spPr>
      </p:pic>
      <p:sp>
        <p:nvSpPr>
          <p:cNvPr id="320" name="Google Shape;320;p18"/>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1. Giới Thiệu</a:t>
            </a:r>
            <a:endParaRPr b="1" sz="4800">
              <a:solidFill>
                <a:srgbClr val="998D3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500"/>
                                        <p:tgtEl>
                                          <p:spTgt spid="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19"/>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326" name="Google Shape;326;p19"/>
          <p:cNvSpPr txBox="1"/>
          <p:nvPr/>
        </p:nvSpPr>
        <p:spPr>
          <a:xfrm>
            <a:off x="1143000" y="1989800"/>
            <a:ext cx="17830800" cy="837473"/>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None/>
            </a:pPr>
            <a:r>
              <a:rPr b="0" i="0" lang="en-US" sz="3600" u="none" cap="none" strike="noStrike">
                <a:solidFill>
                  <a:schemeClr val="dk1"/>
                </a:solidFill>
                <a:latin typeface="Calibri"/>
                <a:ea typeface="Calibri"/>
                <a:cs typeface="Calibri"/>
                <a:sym typeface="Calibri"/>
              </a:rPr>
              <a:t>Ràng buộc liên thuộc tính liên quan hệ</a:t>
            </a:r>
            <a:endParaRPr/>
          </a:p>
        </p:txBody>
      </p:sp>
      <p:sp>
        <p:nvSpPr>
          <p:cNvPr id="327" name="Google Shape;327;p19"/>
          <p:cNvSpPr/>
          <p:nvPr/>
        </p:nvSpPr>
        <p:spPr>
          <a:xfrm>
            <a:off x="914400" y="2311610"/>
            <a:ext cx="457200" cy="435648"/>
          </a:xfrm>
          <a:custGeom>
            <a:rect b="b" l="l" r="r" t="t"/>
            <a:pathLst>
              <a:path extrusionOk="0" h="2971477" w="2697118">
                <a:moveTo>
                  <a:pt x="0" y="0"/>
                </a:moveTo>
                <a:lnTo>
                  <a:pt x="2697118" y="0"/>
                </a:lnTo>
                <a:lnTo>
                  <a:pt x="2697118" y="2971477"/>
                </a:lnTo>
                <a:lnTo>
                  <a:pt x="0" y="2971477"/>
                </a:lnTo>
                <a:lnTo>
                  <a:pt x="0" y="0"/>
                </a:lnTo>
                <a:close/>
              </a:path>
            </a:pathLst>
          </a:custGeom>
          <a:blipFill rotWithShape="1">
            <a:blip r:embed="rId4">
              <a:alphaModFix/>
            </a:blip>
            <a:stretch>
              <a:fillRect b="-4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19"/>
          <p:cNvSpPr txBox="1"/>
          <p:nvPr/>
        </p:nvSpPr>
        <p:spPr>
          <a:xfrm>
            <a:off x="457200" y="3009516"/>
            <a:ext cx="7620000" cy="1964512"/>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None/>
            </a:pPr>
            <a:r>
              <a:rPr b="1" i="0" lang="en-US" sz="2800" u="none" cap="none" strike="noStrike">
                <a:solidFill>
                  <a:schemeClr val="dk1"/>
                </a:solidFill>
                <a:latin typeface="Calibri"/>
                <a:ea typeface="Calibri"/>
                <a:cs typeface="Calibri"/>
                <a:sym typeface="Calibri"/>
              </a:rPr>
              <a:t>Ràng buộc 23:  </a:t>
            </a:r>
            <a:r>
              <a:rPr b="0" i="0" lang="en-US" sz="2800" u="none" cap="none" strike="noStrike">
                <a:solidFill>
                  <a:schemeClr val="dk1"/>
                </a:solidFill>
                <a:latin typeface="Calibri"/>
                <a:ea typeface="Calibri"/>
                <a:cs typeface="Calibri"/>
                <a:sym typeface="Calibri"/>
              </a:rPr>
              <a:t>Tổng tiền (TongTien) của 1 Phiếu nhập là tổng giá (SL*Gia) của các chi tiết phiếu nhập thuộc phiếu nhập đó.</a:t>
            </a:r>
            <a:endParaRPr b="0" i="0" sz="4400" u="none" cap="none" strike="noStrike">
              <a:solidFill>
                <a:schemeClr val="dk1"/>
              </a:solidFill>
              <a:latin typeface="Calibri"/>
              <a:ea typeface="Calibri"/>
              <a:cs typeface="Calibri"/>
              <a:sym typeface="Calibri"/>
            </a:endParaRPr>
          </a:p>
        </p:txBody>
      </p:sp>
      <p:sp>
        <p:nvSpPr>
          <p:cNvPr id="329" name="Google Shape;329;p19"/>
          <p:cNvSpPr txBox="1"/>
          <p:nvPr/>
        </p:nvSpPr>
        <p:spPr>
          <a:xfrm>
            <a:off x="9215284" y="3014159"/>
            <a:ext cx="7785919" cy="1815882"/>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1" i="0" lang="en-US" sz="2800" u="none" cap="none" strike="noStrike">
                <a:solidFill>
                  <a:schemeClr val="dk1"/>
                </a:solidFill>
                <a:latin typeface="Calibri"/>
                <a:ea typeface="Calibri"/>
                <a:cs typeface="Calibri"/>
                <a:sym typeface="Calibri"/>
              </a:rPr>
              <a:t>Ràng buộc 24:  </a:t>
            </a:r>
            <a:r>
              <a:rPr b="0" i="0" lang="en-US" sz="2800" u="none" cap="none" strike="noStrike">
                <a:solidFill>
                  <a:schemeClr val="dk1"/>
                </a:solidFill>
                <a:latin typeface="Calibri"/>
                <a:ea typeface="Calibri"/>
                <a:cs typeface="Calibri"/>
                <a:sym typeface="Calibri"/>
              </a:rPr>
              <a:t>Điểm tích lũy (DiemTichLuy) của 1 khách hàng là tổng giá trị (SL * GIA) của các CTHD, với GIA là thuộc tính trong bảng SACH ứng với các chi tiết hóa đơn của khách hàng đó.</a:t>
            </a:r>
            <a:endParaRPr b="0" i="0" sz="2800" u="none" cap="none" strike="noStrike">
              <a:solidFill>
                <a:schemeClr val="dk1"/>
              </a:solidFill>
              <a:latin typeface="Calibri"/>
              <a:ea typeface="Calibri"/>
              <a:cs typeface="Calibri"/>
              <a:sym typeface="Calibri"/>
            </a:endParaRPr>
          </a:p>
        </p:txBody>
      </p:sp>
      <p:sp>
        <p:nvSpPr>
          <p:cNvPr id="330" name="Google Shape;330;p19"/>
          <p:cNvSpPr/>
          <p:nvPr/>
        </p:nvSpPr>
        <p:spPr>
          <a:xfrm>
            <a:off x="4267200" y="920431"/>
            <a:ext cx="9906000" cy="1022669"/>
          </a:xfrm>
          <a:prstGeom prst="roundRect">
            <a:avLst>
              <a:gd fmla="val 16667" name="adj"/>
            </a:avLst>
          </a:prstGeom>
          <a:solidFill>
            <a:srgbClr val="F2DADA"/>
          </a:soli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31" name="Google Shape;331;p19"/>
          <p:cNvSpPr txBox="1"/>
          <p:nvPr/>
        </p:nvSpPr>
        <p:spPr>
          <a:xfrm>
            <a:off x="4343400" y="951388"/>
            <a:ext cx="9829800" cy="83747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3600">
                <a:solidFill>
                  <a:schemeClr val="dk1"/>
                </a:solidFill>
                <a:latin typeface="Calibri"/>
                <a:ea typeface="Calibri"/>
                <a:cs typeface="Calibri"/>
                <a:sym typeface="Calibri"/>
              </a:rPr>
              <a:t>Ràng buộc toàn vẹn có bối cảnh trên nhiều quan hệ </a:t>
            </a:r>
            <a:endParaRPr sz="3600">
              <a:solidFill>
                <a:schemeClr val="dk1"/>
              </a:solidFill>
              <a:latin typeface="Calibri"/>
              <a:ea typeface="Calibri"/>
              <a:cs typeface="Calibri"/>
              <a:sym typeface="Calibri"/>
            </a:endParaRPr>
          </a:p>
        </p:txBody>
      </p:sp>
      <p:pic>
        <p:nvPicPr>
          <p:cNvPr id="332" name="Google Shape;332;p19"/>
          <p:cNvPicPr preferRelativeResize="0"/>
          <p:nvPr/>
        </p:nvPicPr>
        <p:blipFill rotWithShape="1">
          <a:blip r:embed="rId5">
            <a:alphaModFix/>
          </a:blip>
          <a:srcRect b="0" l="0" r="0" t="0"/>
          <a:stretch/>
        </p:blipFill>
        <p:spPr>
          <a:xfrm>
            <a:off x="517437" y="5236286"/>
            <a:ext cx="7873552" cy="4326814"/>
          </a:xfrm>
          <a:prstGeom prst="rect">
            <a:avLst/>
          </a:prstGeom>
          <a:noFill/>
          <a:ln>
            <a:noFill/>
          </a:ln>
        </p:spPr>
      </p:pic>
      <p:pic>
        <p:nvPicPr>
          <p:cNvPr id="333" name="Google Shape;333;p19"/>
          <p:cNvPicPr preferRelativeResize="0"/>
          <p:nvPr/>
        </p:nvPicPr>
        <p:blipFill rotWithShape="1">
          <a:blip r:embed="rId6">
            <a:alphaModFix/>
          </a:blip>
          <a:srcRect b="0" l="0" r="0" t="0"/>
          <a:stretch/>
        </p:blipFill>
        <p:spPr>
          <a:xfrm>
            <a:off x="9897012" y="5104779"/>
            <a:ext cx="7361424" cy="4458321"/>
          </a:xfrm>
          <a:prstGeom prst="rect">
            <a:avLst/>
          </a:prstGeom>
          <a:noFill/>
          <a:ln>
            <a:noFill/>
          </a:ln>
        </p:spPr>
      </p:pic>
      <p:sp>
        <p:nvSpPr>
          <p:cNvPr id="334" name="Google Shape;334;p19"/>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1. Giới Thiệu</a:t>
            </a:r>
            <a:endParaRPr b="1" sz="4800">
              <a:solidFill>
                <a:srgbClr val="998D3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5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5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5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105" name="Google Shape;105;p2"/>
          <p:cNvSpPr/>
          <p:nvPr/>
        </p:nvSpPr>
        <p:spPr>
          <a:xfrm>
            <a:off x="13217609" y="6396835"/>
            <a:ext cx="3086100" cy="583421"/>
          </a:xfrm>
          <a:custGeom>
            <a:rect b="b" l="l" r="r" t="t"/>
            <a:pathLst>
              <a:path extrusionOk="0" h="153658" w="812800">
                <a:moveTo>
                  <a:pt x="0" y="0"/>
                </a:moveTo>
                <a:lnTo>
                  <a:pt x="812800" y="0"/>
                </a:lnTo>
                <a:lnTo>
                  <a:pt x="812800" y="153658"/>
                </a:lnTo>
                <a:lnTo>
                  <a:pt x="0" y="153658"/>
                </a:lnTo>
                <a:close/>
              </a:path>
            </a:pathLst>
          </a:custGeom>
          <a:solidFill>
            <a:srgbClr val="000000">
              <a:alpha val="0"/>
            </a:srgbClr>
          </a:solidFill>
          <a:ln>
            <a:noFill/>
          </a:ln>
        </p:spPr>
      </p:sp>
      <p:sp>
        <p:nvSpPr>
          <p:cNvPr id="106" name="Google Shape;106;p2"/>
          <p:cNvSpPr txBox="1"/>
          <p:nvPr/>
        </p:nvSpPr>
        <p:spPr>
          <a:xfrm>
            <a:off x="1028700" y="923925"/>
            <a:ext cx="9386237" cy="1309589"/>
          </a:xfrm>
          <a:prstGeom prst="rect">
            <a:avLst/>
          </a:prstGeom>
          <a:noFill/>
          <a:ln>
            <a:noFill/>
          </a:ln>
        </p:spPr>
        <p:txBody>
          <a:bodyPr anchorCtr="0" anchor="t" bIns="0" lIns="0" spcFirstLastPara="1" rIns="0" wrap="square" tIns="0">
            <a:spAutoFit/>
          </a:bodyPr>
          <a:lstStyle/>
          <a:p>
            <a:pPr indent="0" lvl="0" marL="0" marR="0" rtl="0" algn="l">
              <a:lnSpc>
                <a:spcPct val="135000"/>
              </a:lnSpc>
              <a:spcBef>
                <a:spcPts val="0"/>
              </a:spcBef>
              <a:spcAft>
                <a:spcPts val="0"/>
              </a:spcAft>
              <a:buNone/>
            </a:pPr>
            <a:r>
              <a:rPr lang="en-US" sz="8000">
                <a:solidFill>
                  <a:srgbClr val="D99593"/>
                </a:solidFill>
                <a:latin typeface="Calibri"/>
                <a:ea typeface="Calibri"/>
                <a:cs typeface="Calibri"/>
                <a:sym typeface="Calibri"/>
              </a:rPr>
              <a:t>THÀNH VIÊN</a:t>
            </a:r>
            <a:endParaRPr/>
          </a:p>
        </p:txBody>
      </p:sp>
      <p:graphicFrame>
        <p:nvGraphicFramePr>
          <p:cNvPr id="107" name="Google Shape;107;p2"/>
          <p:cNvGraphicFramePr/>
          <p:nvPr/>
        </p:nvGraphicFramePr>
        <p:xfrm>
          <a:off x="2819400" y="3014137"/>
          <a:ext cx="3000000" cy="3000000"/>
        </p:xfrm>
        <a:graphic>
          <a:graphicData uri="http://schemas.openxmlformats.org/drawingml/2006/table">
            <a:tbl>
              <a:tblPr bandRow="1" firstRow="1">
                <a:noFill/>
                <a:tableStyleId>{20C3E85E-E02B-4128-91EF-8C20314F90F3}</a:tableStyleId>
              </a:tblPr>
              <a:tblGrid>
                <a:gridCol w="6096000"/>
                <a:gridCol w="6096000"/>
              </a:tblGrid>
              <a:tr h="1254750">
                <a:tc>
                  <a:txBody>
                    <a:bodyPr/>
                    <a:lstStyle/>
                    <a:p>
                      <a:pPr indent="0" lvl="0" marL="0" marR="0" rtl="0" algn="ctr">
                        <a:spcBef>
                          <a:spcPts val="0"/>
                        </a:spcBef>
                        <a:spcAft>
                          <a:spcPts val="0"/>
                        </a:spcAft>
                        <a:buNone/>
                      </a:pPr>
                      <a:r>
                        <a:rPr lang="en-US" sz="3600" u="none" cap="none" strike="noStrike">
                          <a:latin typeface="Calibri"/>
                          <a:ea typeface="Calibri"/>
                          <a:cs typeface="Calibri"/>
                          <a:sym typeface="Calibri"/>
                        </a:rPr>
                        <a:t>HỌ VÀ TÊN</a:t>
                      </a:r>
                      <a:endParaRPr sz="3600" u="none" cap="none" strike="noStrike">
                        <a:latin typeface="Calibri"/>
                        <a:ea typeface="Calibri"/>
                        <a:cs typeface="Calibri"/>
                        <a:sym typeface="Calibri"/>
                      </a:endParaRPr>
                    </a:p>
                  </a:txBody>
                  <a:tcPr marT="45725" marB="45725" marR="91450" marL="91450" anchor="ctr">
                    <a:solidFill>
                      <a:srgbClr val="953734"/>
                    </a:solidFill>
                  </a:tcPr>
                </a:tc>
                <a:tc>
                  <a:txBody>
                    <a:bodyPr/>
                    <a:lstStyle/>
                    <a:p>
                      <a:pPr indent="0" lvl="0" marL="0" marR="0" rtl="0" algn="ctr">
                        <a:spcBef>
                          <a:spcPts val="0"/>
                        </a:spcBef>
                        <a:spcAft>
                          <a:spcPts val="0"/>
                        </a:spcAft>
                        <a:buNone/>
                      </a:pPr>
                      <a:r>
                        <a:rPr lang="en-US" sz="3600" u="none" cap="none" strike="noStrike">
                          <a:latin typeface="Calibri"/>
                          <a:ea typeface="Calibri"/>
                          <a:cs typeface="Calibri"/>
                          <a:sym typeface="Calibri"/>
                        </a:rPr>
                        <a:t>MSSV</a:t>
                      </a:r>
                      <a:endParaRPr sz="3600" u="none" cap="none" strike="noStrike">
                        <a:latin typeface="Calibri"/>
                        <a:ea typeface="Calibri"/>
                        <a:cs typeface="Calibri"/>
                        <a:sym typeface="Calibri"/>
                      </a:endParaRPr>
                    </a:p>
                  </a:txBody>
                  <a:tcPr marT="45725" marB="45725" marR="91450" marL="91450" anchor="ctr">
                    <a:solidFill>
                      <a:srgbClr val="953734"/>
                    </a:solidFill>
                  </a:tcPr>
                </a:tc>
              </a:tr>
              <a:tr h="1254750">
                <a:tc>
                  <a:txBody>
                    <a:bodyPr/>
                    <a:lstStyle/>
                    <a:p>
                      <a:pPr indent="0" lvl="0" marL="0" marR="0" rtl="0" algn="ctr">
                        <a:spcBef>
                          <a:spcPts val="0"/>
                        </a:spcBef>
                        <a:spcAft>
                          <a:spcPts val="0"/>
                        </a:spcAft>
                        <a:buNone/>
                      </a:pPr>
                      <a:r>
                        <a:rPr lang="en-US" sz="3600" u="none" cap="none" strike="noStrike">
                          <a:latin typeface="Calibri"/>
                          <a:ea typeface="Calibri"/>
                          <a:cs typeface="Calibri"/>
                          <a:sym typeface="Calibri"/>
                        </a:rPr>
                        <a:t>HUỲNH LÊ PHONG</a:t>
                      </a:r>
                      <a:endParaRPr sz="3600" u="none" cap="none" strike="noStrike">
                        <a:latin typeface="Calibri"/>
                        <a:ea typeface="Calibri"/>
                        <a:cs typeface="Calibri"/>
                        <a:sym typeface="Calibri"/>
                      </a:endParaRPr>
                    </a:p>
                  </a:txBody>
                  <a:tcPr marT="45725" marB="45725" marR="91450" marL="91450" anchor="ctr">
                    <a:solidFill>
                      <a:srgbClr val="F2DADA"/>
                    </a:solidFill>
                  </a:tcPr>
                </a:tc>
                <a:tc>
                  <a:txBody>
                    <a:bodyPr/>
                    <a:lstStyle/>
                    <a:p>
                      <a:pPr indent="0" lvl="0" marL="0" marR="0" rtl="0" algn="ctr">
                        <a:spcBef>
                          <a:spcPts val="0"/>
                        </a:spcBef>
                        <a:spcAft>
                          <a:spcPts val="0"/>
                        </a:spcAft>
                        <a:buNone/>
                      </a:pPr>
                      <a:r>
                        <a:rPr lang="en-US" sz="3600" u="none" cap="none" strike="noStrike">
                          <a:latin typeface="Calibri"/>
                          <a:ea typeface="Calibri"/>
                          <a:cs typeface="Calibri"/>
                          <a:sym typeface="Calibri"/>
                        </a:rPr>
                        <a:t>21520086</a:t>
                      </a:r>
                      <a:endParaRPr sz="3600" u="none" cap="none" strike="noStrike">
                        <a:latin typeface="Calibri"/>
                        <a:ea typeface="Calibri"/>
                        <a:cs typeface="Calibri"/>
                        <a:sym typeface="Calibri"/>
                      </a:endParaRPr>
                    </a:p>
                  </a:txBody>
                  <a:tcPr marT="45725" marB="45725" marR="91450" marL="91450" anchor="ctr">
                    <a:solidFill>
                      <a:srgbClr val="F2DADA"/>
                    </a:solidFill>
                  </a:tcPr>
                </a:tc>
              </a:tr>
              <a:tr h="1254750">
                <a:tc>
                  <a:txBody>
                    <a:bodyPr/>
                    <a:lstStyle/>
                    <a:p>
                      <a:pPr indent="0" lvl="0" marL="0" marR="0" rtl="0" algn="ctr">
                        <a:spcBef>
                          <a:spcPts val="0"/>
                        </a:spcBef>
                        <a:spcAft>
                          <a:spcPts val="0"/>
                        </a:spcAft>
                        <a:buNone/>
                      </a:pPr>
                      <a:r>
                        <a:rPr b="1" lang="en-US" sz="3600" u="none" cap="none" strike="noStrike">
                          <a:latin typeface="Calibri"/>
                          <a:ea typeface="Calibri"/>
                          <a:cs typeface="Calibri"/>
                          <a:sym typeface="Calibri"/>
                        </a:rPr>
                        <a:t>NGUYỄN QUỐC TRẠNG</a:t>
                      </a:r>
                      <a:endParaRPr b="1" sz="3600" u="none" cap="none" strike="noStrike">
                        <a:latin typeface="Calibri"/>
                        <a:ea typeface="Calibri"/>
                        <a:cs typeface="Calibri"/>
                        <a:sym typeface="Calibri"/>
                      </a:endParaRPr>
                    </a:p>
                  </a:txBody>
                  <a:tcPr marT="45725" marB="45725" marR="91450" marL="91450" anchor="ctr">
                    <a:solidFill>
                      <a:srgbClr val="F2DADA"/>
                    </a:solidFill>
                  </a:tcPr>
                </a:tc>
                <a:tc>
                  <a:txBody>
                    <a:bodyPr/>
                    <a:lstStyle/>
                    <a:p>
                      <a:pPr indent="0" lvl="0" marL="0" marR="0" rtl="0" algn="ctr">
                        <a:spcBef>
                          <a:spcPts val="0"/>
                        </a:spcBef>
                        <a:spcAft>
                          <a:spcPts val="0"/>
                        </a:spcAft>
                        <a:buNone/>
                      </a:pPr>
                      <a:r>
                        <a:rPr b="1" lang="en-US" sz="3600" u="none" cap="none" strike="noStrike">
                          <a:latin typeface="Calibri"/>
                          <a:ea typeface="Calibri"/>
                          <a:cs typeface="Calibri"/>
                          <a:sym typeface="Calibri"/>
                        </a:rPr>
                        <a:t>21521556</a:t>
                      </a:r>
                      <a:endParaRPr b="1" sz="3600" u="none" cap="none" strike="noStrike">
                        <a:latin typeface="Calibri"/>
                        <a:ea typeface="Calibri"/>
                        <a:cs typeface="Calibri"/>
                        <a:sym typeface="Calibri"/>
                      </a:endParaRPr>
                    </a:p>
                  </a:txBody>
                  <a:tcPr marT="45725" marB="45725" marR="91450" marL="91450" anchor="ctr">
                    <a:solidFill>
                      <a:srgbClr val="F2DADA"/>
                    </a:solidFill>
                  </a:tcPr>
                </a:tc>
              </a:tr>
              <a:tr h="1254750">
                <a:tc>
                  <a:txBody>
                    <a:bodyPr/>
                    <a:lstStyle/>
                    <a:p>
                      <a:pPr indent="0" lvl="0" marL="0" marR="0" rtl="0" algn="ctr">
                        <a:spcBef>
                          <a:spcPts val="0"/>
                        </a:spcBef>
                        <a:spcAft>
                          <a:spcPts val="0"/>
                        </a:spcAft>
                        <a:buNone/>
                      </a:pPr>
                      <a:r>
                        <a:rPr b="0" lang="en-US" sz="3600" u="none" cap="none" strike="noStrike">
                          <a:latin typeface="Calibri"/>
                          <a:ea typeface="Calibri"/>
                          <a:cs typeface="Calibri"/>
                          <a:sym typeface="Calibri"/>
                        </a:rPr>
                        <a:t>NGUYỄN TRIỆU VY</a:t>
                      </a:r>
                      <a:endParaRPr b="0" sz="3600" u="none" cap="none" strike="noStrike">
                        <a:latin typeface="Calibri"/>
                        <a:ea typeface="Calibri"/>
                        <a:cs typeface="Calibri"/>
                        <a:sym typeface="Calibri"/>
                      </a:endParaRPr>
                    </a:p>
                  </a:txBody>
                  <a:tcPr marT="45725" marB="45725" marR="91450" marL="91450" anchor="ctr">
                    <a:solidFill>
                      <a:srgbClr val="F2DADA"/>
                    </a:solidFill>
                  </a:tcPr>
                </a:tc>
                <a:tc>
                  <a:txBody>
                    <a:bodyPr/>
                    <a:lstStyle/>
                    <a:p>
                      <a:pPr indent="0" lvl="0" marL="0" marR="0" rtl="0" algn="ctr">
                        <a:spcBef>
                          <a:spcPts val="0"/>
                        </a:spcBef>
                        <a:spcAft>
                          <a:spcPts val="0"/>
                        </a:spcAft>
                        <a:buNone/>
                      </a:pPr>
                      <a:r>
                        <a:rPr b="0" lang="en-US" sz="3600" u="none" cap="none" strike="noStrike">
                          <a:latin typeface="Calibri"/>
                          <a:ea typeface="Calibri"/>
                          <a:cs typeface="Calibri"/>
                          <a:sym typeface="Calibri"/>
                        </a:rPr>
                        <a:t>21522812</a:t>
                      </a:r>
                      <a:endParaRPr b="0" sz="3600" u="none" cap="none" strike="noStrike">
                        <a:latin typeface="Calibri"/>
                        <a:ea typeface="Calibri"/>
                        <a:cs typeface="Calibri"/>
                        <a:sym typeface="Calibri"/>
                      </a:endParaRPr>
                    </a:p>
                  </a:txBody>
                  <a:tcPr marT="45725" marB="45725" marR="91450" marL="91450" anchor="ctr">
                    <a:solidFill>
                      <a:srgbClr val="F2DADA"/>
                    </a:solidFill>
                  </a:tcPr>
                </a:tc>
              </a:tr>
            </a:tbl>
          </a:graphicData>
        </a:graphic>
      </p:graphicFrame>
      <p:pic>
        <p:nvPicPr>
          <p:cNvPr id="108" name="Google Shape;108;p2"/>
          <p:cNvPicPr preferRelativeResize="0"/>
          <p:nvPr/>
        </p:nvPicPr>
        <p:blipFill rotWithShape="1">
          <a:blip r:embed="rId4">
            <a:alphaModFix/>
          </a:blip>
          <a:srcRect b="0" l="0" r="0" t="0"/>
          <a:stretch/>
        </p:blipFill>
        <p:spPr>
          <a:xfrm>
            <a:off x="15606073" y="722437"/>
            <a:ext cx="1395272" cy="1391784"/>
          </a:xfrm>
          <a:prstGeom prst="rect">
            <a:avLst/>
          </a:prstGeom>
          <a:noFill/>
          <a:ln>
            <a:noFill/>
          </a:ln>
        </p:spPr>
      </p:pic>
      <p:pic>
        <p:nvPicPr>
          <p:cNvPr id="109" name="Google Shape;109;p2"/>
          <p:cNvPicPr preferRelativeResize="0"/>
          <p:nvPr/>
        </p:nvPicPr>
        <p:blipFill rotWithShape="1">
          <a:blip r:embed="rId4">
            <a:alphaModFix/>
          </a:blip>
          <a:srcRect b="0" l="0" r="0" t="0"/>
          <a:stretch/>
        </p:blipFill>
        <p:spPr>
          <a:xfrm>
            <a:off x="331064" y="8813800"/>
            <a:ext cx="1395272" cy="139178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20"/>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340" name="Google Shape;340;p20"/>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2. Xây Dựng Và Quản Lý Giao Tác</a:t>
            </a:r>
            <a:endParaRPr b="1" sz="4800">
              <a:solidFill>
                <a:srgbClr val="998D38"/>
              </a:solidFill>
              <a:latin typeface="Calibri"/>
              <a:ea typeface="Calibri"/>
              <a:cs typeface="Calibri"/>
              <a:sym typeface="Calibri"/>
            </a:endParaRPr>
          </a:p>
        </p:txBody>
      </p:sp>
      <p:sp>
        <p:nvSpPr>
          <p:cNvPr id="341" name="Google Shape;341;p20"/>
          <p:cNvSpPr/>
          <p:nvPr/>
        </p:nvSpPr>
        <p:spPr>
          <a:xfrm>
            <a:off x="6248400" y="1180260"/>
            <a:ext cx="5791200" cy="533400"/>
          </a:xfrm>
          <a:prstGeom prst="roundRect">
            <a:avLst>
              <a:gd fmla="val 16667" name="adj"/>
            </a:avLst>
          </a:prstGeom>
          <a:solidFill>
            <a:srgbClr val="F2DADA"/>
          </a:soli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42" name="Google Shape;342;p20"/>
          <p:cNvSpPr txBox="1"/>
          <p:nvPr/>
        </p:nvSpPr>
        <p:spPr>
          <a:xfrm>
            <a:off x="6858000" y="1193268"/>
            <a:ext cx="66294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Calibri"/>
                <a:ea typeface="Calibri"/>
                <a:cs typeface="Calibri"/>
                <a:sym typeface="Calibri"/>
              </a:rPr>
              <a:t>Quy Định Hệ Thống Giao Tác </a:t>
            </a:r>
            <a:endParaRPr/>
          </a:p>
        </p:txBody>
      </p:sp>
      <p:graphicFrame>
        <p:nvGraphicFramePr>
          <p:cNvPr id="343" name="Google Shape;343;p20"/>
          <p:cNvGraphicFramePr/>
          <p:nvPr/>
        </p:nvGraphicFramePr>
        <p:xfrm>
          <a:off x="1009650" y="2302037"/>
          <a:ext cx="3000000" cy="3000000"/>
        </p:xfrm>
        <a:graphic>
          <a:graphicData uri="http://schemas.openxmlformats.org/drawingml/2006/table">
            <a:tbl>
              <a:tblPr bandRow="1" firstRow="1">
                <a:noFill/>
                <a:tableStyleId>{DC08AE0E-E9C2-40A8-85DC-E708268FA02A}</a:tableStyleId>
              </a:tblPr>
              <a:tblGrid>
                <a:gridCol w="16421100"/>
              </a:tblGrid>
              <a:tr h="809625">
                <a:tc>
                  <a:txBody>
                    <a:bodyPr/>
                    <a:lstStyle/>
                    <a:p>
                      <a:pPr indent="0" lvl="0" marL="0" marR="0" rtl="0" algn="l">
                        <a:lnSpc>
                          <a:spcPct val="100000"/>
                        </a:lnSpc>
                        <a:spcBef>
                          <a:spcPts val="0"/>
                        </a:spcBef>
                        <a:spcAft>
                          <a:spcPts val="0"/>
                        </a:spcAft>
                        <a:buClr>
                          <a:schemeClr val="dk1"/>
                        </a:buClr>
                        <a:buSzPts val="2800"/>
                        <a:buFont typeface="Calibri"/>
                        <a:buNone/>
                      </a:pPr>
                      <a:r>
                        <a:rPr b="0" lang="en-US" sz="2800" u="none" cap="none" strike="noStrike">
                          <a:latin typeface="Calibri"/>
                          <a:ea typeface="Calibri"/>
                          <a:cs typeface="Calibri"/>
                          <a:sym typeface="Calibri"/>
                        </a:rPr>
                        <a:t>Tự động tăng MaNCC lên 1 đơn vị so với MaNCC lớn nhất trong bảng NHACUNGCAP khi thực hiện thêm mới</a:t>
                      </a:r>
                      <a:endParaRPr b="0" sz="2800" u="none" cap="none" strike="noStrike">
                        <a:latin typeface="Calibri"/>
                        <a:ea typeface="Calibri"/>
                        <a:cs typeface="Calibri"/>
                        <a:sym typeface="Calibri"/>
                      </a:endParaRPr>
                    </a:p>
                  </a:txBody>
                  <a:tcPr marT="45725" marB="45725" marR="91450" marL="91450" anchor="ctr"/>
                </a:tc>
              </a:tr>
              <a:tr h="809625">
                <a:tc>
                  <a:txBody>
                    <a:bodyPr/>
                    <a:lstStyle/>
                    <a:p>
                      <a:pPr indent="0" lvl="0" marL="0" marR="0" rtl="0" algn="l">
                        <a:lnSpc>
                          <a:spcPct val="100000"/>
                        </a:lnSpc>
                        <a:spcBef>
                          <a:spcPts val="0"/>
                        </a:spcBef>
                        <a:spcAft>
                          <a:spcPts val="0"/>
                        </a:spcAft>
                        <a:buClr>
                          <a:schemeClr val="dk1"/>
                        </a:buClr>
                        <a:buSzPts val="2800"/>
                        <a:buFont typeface="Calibri"/>
                        <a:buNone/>
                      </a:pPr>
                      <a:r>
                        <a:rPr lang="en-US" sz="2800" u="none" cap="none" strike="noStrike">
                          <a:latin typeface="Calibri"/>
                          <a:ea typeface="Calibri"/>
                          <a:cs typeface="Calibri"/>
                          <a:sym typeface="Calibri"/>
                        </a:rPr>
                        <a:t>Tự động tăng MaSach lên 1 đơn vị so với MaTL lớn nhất trong bảng THELOAI khi thực hiện thêm mới</a:t>
                      </a:r>
                      <a:endParaRPr sz="2800" u="none" cap="none" strike="noStrike">
                        <a:latin typeface="Calibri"/>
                        <a:ea typeface="Calibri"/>
                        <a:cs typeface="Calibri"/>
                        <a:sym typeface="Calibri"/>
                      </a:endParaRPr>
                    </a:p>
                  </a:txBody>
                  <a:tcPr marT="45725" marB="45725" marR="91450" marL="91450" anchor="ctr"/>
                </a:tc>
              </a:tr>
              <a:tr h="809625">
                <a:tc>
                  <a:txBody>
                    <a:bodyPr/>
                    <a:lstStyle/>
                    <a:p>
                      <a:pPr indent="0" lvl="0" marL="0" marR="0" rtl="0" algn="l">
                        <a:lnSpc>
                          <a:spcPct val="100000"/>
                        </a:lnSpc>
                        <a:spcBef>
                          <a:spcPts val="0"/>
                        </a:spcBef>
                        <a:spcAft>
                          <a:spcPts val="0"/>
                        </a:spcAft>
                        <a:buClr>
                          <a:schemeClr val="dk1"/>
                        </a:buClr>
                        <a:buSzPts val="2800"/>
                        <a:buFont typeface="Calibri"/>
                        <a:buNone/>
                      </a:pPr>
                      <a:r>
                        <a:rPr lang="en-US" sz="2800" u="none" cap="none" strike="noStrike">
                          <a:latin typeface="Calibri"/>
                          <a:ea typeface="Calibri"/>
                          <a:cs typeface="Calibri"/>
                          <a:sym typeface="Calibri"/>
                        </a:rPr>
                        <a:t>Tự động tăng MaSach lên 1 đơn vị so với MaSach lớn nhất trong bảng SACH khi thực hiện thêm mới một sách</a:t>
                      </a:r>
                      <a:endParaRPr/>
                    </a:p>
                  </a:txBody>
                  <a:tcPr marT="45725" marB="45725" marR="91450" marL="91450" anchor="ctr"/>
                </a:tc>
              </a:tr>
              <a:tr h="809625">
                <a:tc>
                  <a:txBody>
                    <a:bodyPr/>
                    <a:lstStyle/>
                    <a:p>
                      <a:pPr indent="0" lvl="0" marL="0" marR="0" rtl="0" algn="l">
                        <a:lnSpc>
                          <a:spcPct val="100000"/>
                        </a:lnSpc>
                        <a:spcBef>
                          <a:spcPts val="0"/>
                        </a:spcBef>
                        <a:spcAft>
                          <a:spcPts val="0"/>
                        </a:spcAft>
                        <a:buClr>
                          <a:schemeClr val="dk1"/>
                        </a:buClr>
                        <a:buSzPts val="2800"/>
                        <a:buFont typeface="Calibri"/>
                        <a:buNone/>
                      </a:pPr>
                      <a:r>
                        <a:rPr lang="en-US" sz="2800" u="none" cap="none" strike="noStrike">
                          <a:latin typeface="Calibri"/>
                          <a:ea typeface="Calibri"/>
                          <a:cs typeface="Calibri"/>
                          <a:sym typeface="Calibri"/>
                        </a:rPr>
                        <a:t>Tự động tăng MaKH lên 1 đơn vị so với MaKH lớn nhất trong bảng KHACHHANG khi thực hiện thêm mới </a:t>
                      </a:r>
                      <a:endParaRPr/>
                    </a:p>
                  </a:txBody>
                  <a:tcPr marT="45725" marB="45725" marR="91450" marL="91450" anchor="ctr"/>
                </a:tc>
              </a:tr>
              <a:tr h="809625">
                <a:tc>
                  <a:txBody>
                    <a:bodyPr/>
                    <a:lstStyle/>
                    <a:p>
                      <a:pPr indent="0" lvl="0" marL="0" marR="0" rtl="0" algn="l">
                        <a:lnSpc>
                          <a:spcPct val="100000"/>
                        </a:lnSpc>
                        <a:spcBef>
                          <a:spcPts val="0"/>
                        </a:spcBef>
                        <a:spcAft>
                          <a:spcPts val="0"/>
                        </a:spcAft>
                        <a:buClr>
                          <a:schemeClr val="dk1"/>
                        </a:buClr>
                        <a:buSzPts val="2800"/>
                        <a:buFont typeface="Calibri"/>
                        <a:buNone/>
                      </a:pPr>
                      <a:r>
                        <a:rPr lang="en-US" sz="2800" u="none" cap="none" strike="noStrike">
                          <a:latin typeface="Calibri"/>
                          <a:ea typeface="Calibri"/>
                          <a:cs typeface="Calibri"/>
                          <a:sym typeface="Calibri"/>
                        </a:rPr>
                        <a:t>Tự động tăng MaNV lên 1 đơn vị so với MaNV lớn nhất trong bảng NHANVIEN khi thực hiện thêm mới</a:t>
                      </a:r>
                      <a:endParaRPr/>
                    </a:p>
                  </a:txBody>
                  <a:tcPr marT="45725" marB="45725" marR="91450" marL="91450" anchor="ctr"/>
                </a:tc>
              </a:tr>
              <a:tr h="809625">
                <a:tc>
                  <a:txBody>
                    <a:bodyPr/>
                    <a:lstStyle/>
                    <a:p>
                      <a:pPr indent="0" lvl="0" marL="0" marR="0" rtl="0" algn="l">
                        <a:lnSpc>
                          <a:spcPct val="100000"/>
                        </a:lnSpc>
                        <a:spcBef>
                          <a:spcPts val="0"/>
                        </a:spcBef>
                        <a:spcAft>
                          <a:spcPts val="0"/>
                        </a:spcAft>
                        <a:buClr>
                          <a:schemeClr val="dk1"/>
                        </a:buClr>
                        <a:buSzPts val="2800"/>
                        <a:buFont typeface="Calibri"/>
                        <a:buNone/>
                      </a:pPr>
                      <a:r>
                        <a:rPr lang="en-US" sz="2800" u="none" cap="none" strike="noStrike">
                          <a:latin typeface="Calibri"/>
                          <a:ea typeface="Calibri"/>
                          <a:cs typeface="Calibri"/>
                          <a:sym typeface="Calibri"/>
                        </a:rPr>
                        <a:t>Tự động tăng MaTK lên 1 đơn vị so với MaTK lớn nhất trong bảng TAIKHOAN khi thực hiện thêm mới</a:t>
                      </a:r>
                      <a:endParaRPr/>
                    </a:p>
                  </a:txBody>
                  <a:tcPr marT="45725" marB="45725" marR="91450" marL="91450" anchor="ctr"/>
                </a:tc>
              </a:tr>
              <a:tr h="809625">
                <a:tc>
                  <a:txBody>
                    <a:bodyPr/>
                    <a:lstStyle/>
                    <a:p>
                      <a:pPr indent="0" lvl="0" marL="0" marR="0" rtl="0" algn="l">
                        <a:lnSpc>
                          <a:spcPct val="100000"/>
                        </a:lnSpc>
                        <a:spcBef>
                          <a:spcPts val="0"/>
                        </a:spcBef>
                        <a:spcAft>
                          <a:spcPts val="0"/>
                        </a:spcAft>
                        <a:buClr>
                          <a:schemeClr val="dk1"/>
                        </a:buClr>
                        <a:buSzPts val="2800"/>
                        <a:buFont typeface="Calibri"/>
                        <a:buNone/>
                      </a:pPr>
                      <a:r>
                        <a:rPr lang="en-US" sz="2800" u="none" cap="none" strike="noStrike">
                          <a:latin typeface="Calibri"/>
                          <a:ea typeface="Calibri"/>
                          <a:cs typeface="Calibri"/>
                          <a:sym typeface="Calibri"/>
                        </a:rPr>
                        <a:t>Tự động tăng MaHD lên 1 đơn vị so với MaHD lớn nhất trong bảng HOADON khi thực hiện thêm mới </a:t>
                      </a:r>
                      <a:endParaRPr/>
                    </a:p>
                  </a:txBody>
                  <a:tcPr marT="45725" marB="45725" marR="91450" marL="91450" anchor="ctr"/>
                </a:tc>
              </a:tr>
              <a:tr h="809625">
                <a:tc>
                  <a:txBody>
                    <a:bodyPr/>
                    <a:lstStyle/>
                    <a:p>
                      <a:pPr indent="0" lvl="0" marL="0" marR="0" rtl="0" algn="l">
                        <a:lnSpc>
                          <a:spcPct val="100000"/>
                        </a:lnSpc>
                        <a:spcBef>
                          <a:spcPts val="0"/>
                        </a:spcBef>
                        <a:spcAft>
                          <a:spcPts val="0"/>
                        </a:spcAft>
                        <a:buClr>
                          <a:schemeClr val="dk1"/>
                        </a:buClr>
                        <a:buSzPts val="2800"/>
                        <a:buFont typeface="Calibri"/>
                        <a:buNone/>
                      </a:pPr>
                      <a:r>
                        <a:rPr lang="en-US" sz="2800" u="none" cap="none" strike="noStrike">
                          <a:latin typeface="Calibri"/>
                          <a:ea typeface="Calibri"/>
                          <a:cs typeface="Calibri"/>
                          <a:sym typeface="Calibri"/>
                        </a:rPr>
                        <a:t>Tự động tăng MaPN lên 1 đơn vị so với MaPN lớn nhất trong bảng PHIEUNHAP khi thực hiện thêm mới </a:t>
                      </a:r>
                      <a:endParaRPr/>
                    </a:p>
                  </a:txBody>
                  <a:tcPr marT="45725" marB="45725" marR="91450" marL="91450"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21"/>
          <p:cNvPicPr preferRelativeResize="0"/>
          <p:nvPr/>
        </p:nvPicPr>
        <p:blipFill rotWithShape="1">
          <a:blip r:embed="rId3">
            <a:alphaModFix amt="34000"/>
          </a:blip>
          <a:srcRect b="10352" l="0" r="0" t="10352"/>
          <a:stretch/>
        </p:blipFill>
        <p:spPr>
          <a:xfrm>
            <a:off x="0" y="28268"/>
            <a:ext cx="18288000" cy="10287000"/>
          </a:xfrm>
          <a:prstGeom prst="rect">
            <a:avLst/>
          </a:prstGeom>
          <a:noFill/>
          <a:ln>
            <a:noFill/>
          </a:ln>
        </p:spPr>
      </p:pic>
      <p:sp>
        <p:nvSpPr>
          <p:cNvPr id="349" name="Google Shape;349;p21"/>
          <p:cNvSpPr txBox="1"/>
          <p:nvPr/>
        </p:nvSpPr>
        <p:spPr>
          <a:xfrm>
            <a:off x="0" y="265302"/>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2. Xây Dựng Và Quản Lý Giao Tác</a:t>
            </a:r>
            <a:endParaRPr b="1" sz="4800">
              <a:solidFill>
                <a:srgbClr val="998D38"/>
              </a:solidFill>
              <a:latin typeface="Calibri"/>
              <a:ea typeface="Calibri"/>
              <a:cs typeface="Calibri"/>
              <a:sym typeface="Calibri"/>
            </a:endParaRPr>
          </a:p>
        </p:txBody>
      </p:sp>
      <p:graphicFrame>
        <p:nvGraphicFramePr>
          <p:cNvPr id="350" name="Google Shape;350;p21"/>
          <p:cNvGraphicFramePr/>
          <p:nvPr/>
        </p:nvGraphicFramePr>
        <p:xfrm>
          <a:off x="1066800" y="1495071"/>
          <a:ext cx="3000000" cy="3000000"/>
        </p:xfrm>
        <a:graphic>
          <a:graphicData uri="http://schemas.openxmlformats.org/drawingml/2006/table">
            <a:tbl>
              <a:tblPr bandRow="1" firstRow="1">
                <a:noFill/>
                <a:tableStyleId>{4CECCAF4-CD8D-45EB-890F-F0758436D219}</a:tableStyleId>
              </a:tblPr>
              <a:tblGrid>
                <a:gridCol w="16306800"/>
              </a:tblGrid>
              <a:tr h="399375">
                <a:tc>
                  <a:txBody>
                    <a:bodyPr/>
                    <a:lstStyle/>
                    <a:p>
                      <a:pPr indent="0" lvl="0" marL="0" marR="0" rtl="0" algn="ctr">
                        <a:lnSpc>
                          <a:spcPct val="100000"/>
                        </a:lnSpc>
                        <a:spcBef>
                          <a:spcPts val="0"/>
                        </a:spcBef>
                        <a:spcAft>
                          <a:spcPts val="0"/>
                        </a:spcAft>
                        <a:buClr>
                          <a:schemeClr val="dk1"/>
                        </a:buClr>
                        <a:buSzPts val="3200"/>
                        <a:buFont typeface="Calibri"/>
                        <a:buNone/>
                      </a:pPr>
                      <a:r>
                        <a:rPr b="1" lang="en-US" sz="3200" u="none" cap="none" strike="noStrike">
                          <a:latin typeface="Calibri"/>
                          <a:ea typeface="Calibri"/>
                          <a:cs typeface="Calibri"/>
                          <a:sym typeface="Calibri"/>
                        </a:rPr>
                        <a:t>Quy Định Hệ Thống Giao Tác </a:t>
                      </a:r>
                      <a:endParaRPr/>
                    </a:p>
                  </a:txBody>
                  <a:tcPr marT="45725" marB="45725" marR="91450" marL="91450" anchor="ctr"/>
                </a:tc>
              </a:tr>
              <a:tr h="2420200">
                <a:tc>
                  <a:txBody>
                    <a:bodyPr/>
                    <a:lstStyle/>
                    <a:p>
                      <a:pPr indent="0" lvl="0" marL="0" marR="0" rtl="0" algn="l">
                        <a:spcBef>
                          <a:spcPts val="0"/>
                        </a:spcBef>
                        <a:spcAft>
                          <a:spcPts val="0"/>
                        </a:spcAft>
                        <a:buClr>
                          <a:schemeClr val="dk1"/>
                        </a:buClr>
                        <a:buSzPts val="2400"/>
                        <a:buFont typeface="Calibri"/>
                        <a:buNone/>
                      </a:pPr>
                      <a:r>
                        <a:rPr b="0" lang="en-US" sz="2400" u="none" cap="none" strike="noStrike"/>
                        <a:t>Tự động cập nhật lại THANHTIEN của một hóa đơn và DIEMTICHLUY và LOAIKH của khách hàng tương ứng sau khi:</a:t>
                      </a:r>
                      <a:endParaRPr/>
                    </a:p>
                    <a:p>
                      <a:pPr indent="0" lvl="0" marL="0" marR="0" rtl="0" algn="l">
                        <a:spcBef>
                          <a:spcPts val="800"/>
                        </a:spcBef>
                        <a:spcAft>
                          <a:spcPts val="0"/>
                        </a:spcAft>
                        <a:buNone/>
                      </a:pPr>
                      <a:r>
                        <a:rPr b="0" lang="en-US" sz="2400" u="none" cap="none" strike="noStrike"/>
                        <a:t>	Insert một CTHD mới</a:t>
                      </a:r>
                      <a:endParaRPr/>
                    </a:p>
                    <a:p>
                      <a:pPr indent="0" lvl="0" marL="0" marR="0" rtl="0" algn="l">
                        <a:spcBef>
                          <a:spcPts val="800"/>
                        </a:spcBef>
                        <a:spcAft>
                          <a:spcPts val="0"/>
                        </a:spcAft>
                        <a:buNone/>
                      </a:pPr>
                      <a:r>
                        <a:rPr b="0" lang="en-US" sz="2400" u="none" cap="none" strike="noStrike"/>
                        <a:t>	Update giá sách của SACH thuộc CTHD của HOADON đó</a:t>
                      </a:r>
                      <a:endParaRPr/>
                    </a:p>
                    <a:p>
                      <a:pPr indent="0" lvl="0" marL="0" marR="0" rtl="0" algn="l">
                        <a:spcBef>
                          <a:spcPts val="800"/>
                        </a:spcBef>
                        <a:spcAft>
                          <a:spcPts val="0"/>
                        </a:spcAft>
                        <a:buNone/>
                      </a:pPr>
                      <a:r>
                        <a:rPr b="0" lang="en-US" sz="2400" u="none" cap="none" strike="noStrike"/>
                        <a:t>	Update CTHD thuộc HOADON đó</a:t>
                      </a:r>
                      <a:endParaRPr/>
                    </a:p>
                    <a:p>
                      <a:pPr indent="0" lvl="0" marL="0" marR="0" rtl="0" algn="l">
                        <a:spcBef>
                          <a:spcPts val="800"/>
                        </a:spcBef>
                        <a:spcAft>
                          <a:spcPts val="0"/>
                        </a:spcAft>
                        <a:buNone/>
                      </a:pPr>
                      <a:r>
                        <a:rPr b="0" lang="en-US" sz="2400" u="none" cap="none" strike="noStrike"/>
                        <a:t>	Delete một CTHD thuộc HOADON đó</a:t>
                      </a:r>
                      <a:endParaRPr b="0" sz="2400" u="none" cap="none" strike="noStrike">
                        <a:latin typeface="Calibri"/>
                        <a:ea typeface="Calibri"/>
                        <a:cs typeface="Calibri"/>
                        <a:sym typeface="Calibri"/>
                      </a:endParaRPr>
                    </a:p>
                  </a:txBody>
                  <a:tcPr marT="45725" marB="45725" marR="91450" marL="91450" anchor="ctr"/>
                </a:tc>
              </a:tr>
              <a:tr h="856050">
                <a:tc>
                  <a:txBody>
                    <a:bodyPr/>
                    <a:lstStyle/>
                    <a:p>
                      <a:pPr indent="0" lvl="0" marL="0" marR="0" rtl="0" algn="l">
                        <a:spcBef>
                          <a:spcPts val="0"/>
                        </a:spcBef>
                        <a:spcAft>
                          <a:spcPts val="0"/>
                        </a:spcAft>
                        <a:buNone/>
                      </a:pPr>
                      <a:r>
                        <a:rPr b="0" lang="en-US" sz="2400" u="none" cap="none" strike="noStrike"/>
                        <a:t>Tự động cập nhật lại TongTien của một PhieuNhap sau khi update (MaPN, Gia) hoặc delete một CTPN thuộc PhieuNhap đó</a:t>
                      </a:r>
                      <a:endParaRPr b="0" sz="2400" u="none" cap="none" strike="noStrike">
                        <a:latin typeface="Calibri"/>
                        <a:ea typeface="Calibri"/>
                        <a:cs typeface="Calibri"/>
                        <a:sym typeface="Calibri"/>
                      </a:endParaRPr>
                    </a:p>
                  </a:txBody>
                  <a:tcPr marT="45725" marB="45725" marR="91450" marL="91450" anchor="ctr"/>
                </a:tc>
              </a:tr>
              <a:tr h="2800675">
                <a:tc>
                  <a:txBody>
                    <a:bodyPr/>
                    <a:lstStyle/>
                    <a:p>
                      <a:pPr indent="0" lvl="0" marL="0" marR="0" rtl="0" algn="l">
                        <a:spcBef>
                          <a:spcPts val="0"/>
                        </a:spcBef>
                        <a:spcAft>
                          <a:spcPts val="0"/>
                        </a:spcAft>
                        <a:buClr>
                          <a:schemeClr val="dk1"/>
                        </a:buClr>
                        <a:buSzPts val="2400"/>
                        <a:buFont typeface="Calibri"/>
                        <a:buNone/>
                      </a:pPr>
                      <a:r>
                        <a:rPr b="0" lang="en-US" sz="2400" u="none" cap="none" strike="noStrike"/>
                        <a:t>Tự động phân loại khách hàng và cập nhật lại điểm tích lũy của khách hàng khi update (MAKH) trong hóa đơn của khách hàng:</a:t>
                      </a:r>
                      <a:endParaRPr/>
                    </a:p>
                    <a:p>
                      <a:pPr indent="0" lvl="0" marL="0" marR="0" rtl="0" algn="l">
                        <a:spcBef>
                          <a:spcPts val="800"/>
                        </a:spcBef>
                        <a:spcAft>
                          <a:spcPts val="0"/>
                        </a:spcAft>
                        <a:buNone/>
                      </a:pPr>
                      <a:r>
                        <a:rPr b="0" lang="en-US" sz="2400" u="none" cap="none" strike="noStrike"/>
                        <a:t>	Điểm tích lũy &lt; 500000: loại khách hàng “Thường”</a:t>
                      </a:r>
                      <a:endParaRPr/>
                    </a:p>
                    <a:p>
                      <a:pPr indent="0" lvl="0" marL="0" marR="0" rtl="0" algn="l">
                        <a:spcBef>
                          <a:spcPts val="800"/>
                        </a:spcBef>
                        <a:spcAft>
                          <a:spcPts val="0"/>
                        </a:spcAft>
                        <a:buNone/>
                      </a:pPr>
                      <a:r>
                        <a:rPr b="0" lang="en-US" sz="2400" u="none" cap="none" strike="noStrike"/>
                        <a:t>	Điểm tích lũy &gt;= 500000: loại khách hàng “Thân Thiết”</a:t>
                      </a:r>
                      <a:endParaRPr/>
                    </a:p>
                    <a:p>
                      <a:pPr indent="0" lvl="0" marL="0" marR="0" rtl="0" algn="l">
                        <a:spcBef>
                          <a:spcPts val="800"/>
                        </a:spcBef>
                        <a:spcAft>
                          <a:spcPts val="0"/>
                        </a:spcAft>
                        <a:buNone/>
                      </a:pPr>
                      <a:r>
                        <a:rPr b="0" lang="en-US" sz="2400" u="none" cap="none" strike="noStrike"/>
                        <a:t>	Điểm tích lũy &gt;= 2000000: loại khách hàng “VIP”</a:t>
                      </a:r>
                      <a:endParaRPr/>
                    </a:p>
                  </a:txBody>
                  <a:tcPr marT="45725" marB="45725" marR="91450" marL="91450" anchor="ctr"/>
                </a:tc>
              </a:tr>
              <a:tr h="475575">
                <a:tc>
                  <a:txBody>
                    <a:bodyPr/>
                    <a:lstStyle/>
                    <a:p>
                      <a:pPr indent="0" lvl="0" marL="0" marR="0" rtl="0" algn="l">
                        <a:spcBef>
                          <a:spcPts val="0"/>
                        </a:spcBef>
                        <a:spcAft>
                          <a:spcPts val="0"/>
                        </a:spcAft>
                        <a:buNone/>
                      </a:pPr>
                      <a:r>
                        <a:rPr b="0" lang="en-US" sz="2400" u="none" cap="none" strike="noStrike"/>
                        <a:t>Tự động cập nhật lại số lượng sách trong bảng SACH khi update hoặc delete CTHD tương ứng</a:t>
                      </a:r>
                      <a:endParaRPr b="0" sz="2400" u="none" cap="none" strike="noStrike">
                        <a:latin typeface="Calibri"/>
                        <a:ea typeface="Calibri"/>
                        <a:cs typeface="Calibri"/>
                        <a:sym typeface="Calibri"/>
                      </a:endParaRPr>
                    </a:p>
                  </a:txBody>
                  <a:tcPr marT="45725" marB="45725" marR="91450" marL="91450" anchor="ctr"/>
                </a:tc>
              </a:tr>
              <a:tr h="856050">
                <a:tc>
                  <a:txBody>
                    <a:bodyPr/>
                    <a:lstStyle/>
                    <a:p>
                      <a:pPr indent="0" lvl="0" marL="0" marR="0" rtl="0" algn="l">
                        <a:lnSpc>
                          <a:spcPct val="100000"/>
                        </a:lnSpc>
                        <a:spcBef>
                          <a:spcPts val="0"/>
                        </a:spcBef>
                        <a:spcAft>
                          <a:spcPts val="0"/>
                        </a:spcAft>
                        <a:buClr>
                          <a:schemeClr val="dk1"/>
                        </a:buClr>
                        <a:buSzPts val="2400"/>
                        <a:buFont typeface="Calibri"/>
                        <a:buNone/>
                      </a:pPr>
                      <a:r>
                        <a:rPr b="0" lang="en-US" sz="2400" u="none" cap="none" strike="noStrike"/>
                        <a:t>Tự động cập nhật lại số lượng sách trong bảng SACH khi update hoặc delete CTPN tương ứng</a:t>
                      </a:r>
                      <a:endParaRPr/>
                    </a:p>
                    <a:p>
                      <a:pPr indent="0" lvl="0" marL="0" marR="0" rtl="0" algn="l">
                        <a:spcBef>
                          <a:spcPts val="0"/>
                        </a:spcBef>
                        <a:spcAft>
                          <a:spcPts val="0"/>
                        </a:spcAft>
                        <a:buNone/>
                      </a:pPr>
                      <a:r>
                        <a:t/>
                      </a:r>
                      <a:endParaRPr b="0" sz="2400" u="none" cap="none" strike="noStrike">
                        <a:latin typeface="Calibri"/>
                        <a:ea typeface="Calibri"/>
                        <a:cs typeface="Calibri"/>
                        <a:sym typeface="Calibri"/>
                      </a:endParaRPr>
                    </a:p>
                  </a:txBody>
                  <a:tcPr marT="45725" marB="45725" marR="91450" marL="91450" anchor="ct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22"/>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356" name="Google Shape;356;p22"/>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2. Xây Dựng Và Quản Lý Giao Tác</a:t>
            </a:r>
            <a:endParaRPr b="1" sz="4800">
              <a:solidFill>
                <a:srgbClr val="998D38"/>
              </a:solidFill>
              <a:latin typeface="Calibri"/>
              <a:ea typeface="Calibri"/>
              <a:cs typeface="Calibri"/>
              <a:sym typeface="Calibri"/>
            </a:endParaRPr>
          </a:p>
        </p:txBody>
      </p:sp>
      <p:sp>
        <p:nvSpPr>
          <p:cNvPr id="357" name="Google Shape;357;p22"/>
          <p:cNvSpPr/>
          <p:nvPr/>
        </p:nvSpPr>
        <p:spPr>
          <a:xfrm>
            <a:off x="6324600" y="909765"/>
            <a:ext cx="5791200" cy="533400"/>
          </a:xfrm>
          <a:prstGeom prst="roundRect">
            <a:avLst>
              <a:gd fmla="val 16667" name="adj"/>
            </a:avLst>
          </a:prstGeom>
          <a:solidFill>
            <a:srgbClr val="F2DADA"/>
          </a:soli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58" name="Google Shape;358;p22"/>
          <p:cNvSpPr txBox="1"/>
          <p:nvPr/>
        </p:nvSpPr>
        <p:spPr>
          <a:xfrm>
            <a:off x="6858000" y="889167"/>
            <a:ext cx="66294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Calibri"/>
                <a:ea typeface="Calibri"/>
                <a:cs typeface="Calibri"/>
                <a:sym typeface="Calibri"/>
              </a:rPr>
              <a:t>Xây dựng và mô tả Trigger </a:t>
            </a:r>
            <a:endParaRPr/>
          </a:p>
        </p:txBody>
      </p:sp>
      <p:graphicFrame>
        <p:nvGraphicFramePr>
          <p:cNvPr id="359" name="Google Shape;359;p22"/>
          <p:cNvGraphicFramePr/>
          <p:nvPr/>
        </p:nvGraphicFramePr>
        <p:xfrm>
          <a:off x="533399" y="1609542"/>
          <a:ext cx="3000000" cy="3000000"/>
        </p:xfrm>
        <a:graphic>
          <a:graphicData uri="http://schemas.openxmlformats.org/drawingml/2006/table">
            <a:tbl>
              <a:tblPr bandRow="1" firstRow="1">
                <a:noFill/>
                <a:tableStyleId>{20C3E85E-E02B-4128-91EF-8C20314F90F3}</a:tableStyleId>
              </a:tblPr>
              <a:tblGrid>
                <a:gridCol w="6172200"/>
                <a:gridCol w="2286000"/>
                <a:gridCol w="2133600"/>
                <a:gridCol w="6781800"/>
              </a:tblGrid>
              <a:tr h="851025">
                <a:tc>
                  <a:txBody>
                    <a:bodyPr/>
                    <a:lstStyle/>
                    <a:p>
                      <a:pPr indent="0" lvl="0" marL="0" marR="0" rtl="0" algn="ctr">
                        <a:spcBef>
                          <a:spcPts val="0"/>
                        </a:spcBef>
                        <a:spcAft>
                          <a:spcPts val="0"/>
                        </a:spcAft>
                        <a:buNone/>
                      </a:pPr>
                      <a:r>
                        <a:rPr lang="en-US" sz="2400" u="none" cap="none" strike="noStrike">
                          <a:latin typeface="Calibri"/>
                          <a:ea typeface="Calibri"/>
                          <a:cs typeface="Calibri"/>
                          <a:sym typeface="Calibri"/>
                        </a:rPr>
                        <a:t>Trigger</a:t>
                      </a:r>
                      <a:endParaRPr sz="2400" u="none" cap="none" strike="noStrike">
                        <a:latin typeface="Calibri"/>
                        <a:ea typeface="Calibri"/>
                        <a:cs typeface="Calibri"/>
                        <a:sym typeface="Calibri"/>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libri"/>
                          <a:ea typeface="Calibri"/>
                          <a:cs typeface="Calibri"/>
                          <a:sym typeface="Calibri"/>
                        </a:rPr>
                        <a:t>Sự kiện</a:t>
                      </a:r>
                      <a:endParaRPr sz="2400" u="none" cap="none" strike="noStrike">
                        <a:latin typeface="Calibri"/>
                        <a:ea typeface="Calibri"/>
                        <a:cs typeface="Calibri"/>
                        <a:sym typeface="Calibri"/>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libri"/>
                          <a:ea typeface="Calibri"/>
                          <a:cs typeface="Calibri"/>
                          <a:sym typeface="Calibri"/>
                        </a:rPr>
                        <a:t>Bảng</a:t>
                      </a:r>
                      <a:endParaRPr sz="2400" u="none" cap="none" strike="noStrike">
                        <a:latin typeface="Calibri"/>
                        <a:ea typeface="Calibri"/>
                        <a:cs typeface="Calibri"/>
                        <a:sym typeface="Calibri"/>
                      </a:endParaRPr>
                    </a:p>
                  </a:txBody>
                  <a:tcPr marT="45725" marB="45725" marR="91450" marL="91450" anchor="ctr"/>
                </a:tc>
                <a:tc>
                  <a:txBody>
                    <a:bodyPr/>
                    <a:lstStyle/>
                    <a:p>
                      <a:pPr indent="0" lvl="0" marL="0" marR="0" rtl="0" algn="ctr">
                        <a:spcBef>
                          <a:spcPts val="0"/>
                        </a:spcBef>
                        <a:spcAft>
                          <a:spcPts val="0"/>
                        </a:spcAft>
                        <a:buNone/>
                      </a:pPr>
                      <a:r>
                        <a:rPr lang="en-US" sz="2400" u="none" cap="none" strike="noStrike">
                          <a:latin typeface="Calibri"/>
                          <a:ea typeface="Calibri"/>
                          <a:cs typeface="Calibri"/>
                          <a:sym typeface="Calibri"/>
                        </a:rPr>
                        <a:t>Mô tả</a:t>
                      </a:r>
                      <a:endParaRPr sz="2400" u="none" cap="none" strike="noStrike">
                        <a:latin typeface="Calibri"/>
                        <a:ea typeface="Calibri"/>
                        <a:cs typeface="Calibri"/>
                        <a:sym typeface="Calibri"/>
                      </a:endParaRPr>
                    </a:p>
                  </a:txBody>
                  <a:tcPr marT="45725" marB="45725" marR="91450" marL="91450" anchor="ctr"/>
                </a:tc>
              </a:tr>
              <a:tr h="851025">
                <a:tc>
                  <a:txBody>
                    <a:bodyPr/>
                    <a:lstStyle/>
                    <a:p>
                      <a:pPr indent="0" lvl="0" marL="0" marR="0" rtl="0" algn="l">
                        <a:spcBef>
                          <a:spcPts val="0"/>
                        </a:spcBef>
                        <a:spcAft>
                          <a:spcPts val="0"/>
                        </a:spcAft>
                        <a:buNone/>
                      </a:pPr>
                      <a:r>
                        <a:rPr b="1" lang="en-US" sz="2400" u="none" cap="none" strike="noStrike">
                          <a:solidFill>
                            <a:schemeClr val="dk1"/>
                          </a:solidFill>
                          <a:latin typeface="Calibri"/>
                          <a:ea typeface="Calibri"/>
                          <a:cs typeface="Calibri"/>
                          <a:sym typeface="Calibri"/>
                        </a:rPr>
                        <a:t>TRG19_NGBD_NGHD_NHANVIEN_up</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UPDATE</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NHANVIEN</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latin typeface="Calibri"/>
                          <a:ea typeface="Calibri"/>
                          <a:cs typeface="Calibri"/>
                          <a:sym typeface="Calibri"/>
                        </a:rPr>
                        <a:t>Ràng buộc 19</a:t>
                      </a:r>
                      <a:endParaRPr sz="2400">
                        <a:latin typeface="Calibri"/>
                        <a:ea typeface="Calibri"/>
                        <a:cs typeface="Calibri"/>
                        <a:sym typeface="Calibri"/>
                      </a:endParaRPr>
                    </a:p>
                  </a:txBody>
                  <a:tcPr marT="45725" marB="45725" marR="91450" marL="91450"/>
                </a:tc>
              </a:tr>
              <a:tr h="851025">
                <a:tc>
                  <a:txBody>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TRG19_NGBD_NGHD_HOADON_in_up</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INSERT, UPDATE</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HOADON</a:t>
                      </a:r>
                      <a:endParaRPr sz="2400">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400"/>
                        <a:buFont typeface="Calibri"/>
                        <a:buNone/>
                      </a:pPr>
                      <a:r>
                        <a:rPr lang="en-US" sz="2400">
                          <a:latin typeface="Calibri"/>
                          <a:ea typeface="Calibri"/>
                          <a:cs typeface="Calibri"/>
                          <a:sym typeface="Calibri"/>
                        </a:rPr>
                        <a:t>Ràng buộc 19</a:t>
                      </a:r>
                      <a:endParaRPr sz="2400">
                        <a:latin typeface="Calibri"/>
                        <a:ea typeface="Calibri"/>
                        <a:cs typeface="Calibri"/>
                        <a:sym typeface="Calibri"/>
                      </a:endParaRPr>
                    </a:p>
                    <a:p>
                      <a:pPr indent="0" lvl="0" marL="0" marR="0" rtl="0" algn="l">
                        <a:spcBef>
                          <a:spcPts val="0"/>
                        </a:spcBef>
                        <a:spcAft>
                          <a:spcPts val="0"/>
                        </a:spcAft>
                        <a:buNone/>
                      </a:pPr>
                      <a:r>
                        <a:t/>
                      </a:r>
                      <a:endParaRPr sz="2400">
                        <a:latin typeface="Calibri"/>
                        <a:ea typeface="Calibri"/>
                        <a:cs typeface="Calibri"/>
                        <a:sym typeface="Calibri"/>
                      </a:endParaRPr>
                    </a:p>
                  </a:txBody>
                  <a:tcPr marT="45725" marB="45725" marR="91450" marL="91450"/>
                </a:tc>
              </a:tr>
              <a:tr h="851025">
                <a:tc>
                  <a:txBody>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TRG20_NGBD_NGNHAP_NHANVIEN_up</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UPDATE</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NHANVIEN</a:t>
                      </a:r>
                      <a:endParaRPr sz="2400">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400"/>
                        <a:buFont typeface="Calibri"/>
                        <a:buNone/>
                      </a:pPr>
                      <a:r>
                        <a:rPr lang="en-US" sz="2400">
                          <a:latin typeface="Calibri"/>
                          <a:ea typeface="Calibri"/>
                          <a:cs typeface="Calibri"/>
                          <a:sym typeface="Calibri"/>
                        </a:rPr>
                        <a:t>Ràng buộc 20</a:t>
                      </a:r>
                      <a:endParaRPr sz="2400">
                        <a:latin typeface="Calibri"/>
                        <a:ea typeface="Calibri"/>
                        <a:cs typeface="Calibri"/>
                        <a:sym typeface="Calibri"/>
                      </a:endParaRPr>
                    </a:p>
                  </a:txBody>
                  <a:tcPr marT="45725" marB="45725" marR="91450" marL="91450"/>
                </a:tc>
              </a:tr>
              <a:tr h="851025">
                <a:tc>
                  <a:txBody>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TRG20_NGBD_NGNHAP_PHIEUNHAP_in_up</a:t>
                      </a:r>
                      <a:endParaRPr sz="2400">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INSERT, UPDATE</a:t>
                      </a:r>
                      <a:endParaRPr sz="2400">
                        <a:latin typeface="Calibri"/>
                        <a:ea typeface="Calibri"/>
                        <a:cs typeface="Calibri"/>
                        <a:sym typeface="Calibri"/>
                      </a:endParaRPr>
                    </a:p>
                    <a:p>
                      <a:pPr indent="0" lvl="0" marL="0" marR="0" rtl="0" algn="l">
                        <a:spcBef>
                          <a:spcPts val="0"/>
                        </a:spcBef>
                        <a:spcAft>
                          <a:spcPts val="0"/>
                        </a:spcAft>
                        <a:buNone/>
                      </a:pPr>
                      <a:r>
                        <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PHIEUNHAP</a:t>
                      </a:r>
                      <a:endParaRPr sz="2400">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400"/>
                        <a:buFont typeface="Calibri"/>
                        <a:buNone/>
                      </a:pPr>
                      <a:r>
                        <a:rPr lang="en-US" sz="2400">
                          <a:latin typeface="Calibri"/>
                          <a:ea typeface="Calibri"/>
                          <a:cs typeface="Calibri"/>
                          <a:sym typeface="Calibri"/>
                        </a:rPr>
                        <a:t>Ràng buộc 20</a:t>
                      </a:r>
                      <a:endParaRPr sz="2400">
                        <a:latin typeface="Calibri"/>
                        <a:ea typeface="Calibri"/>
                        <a:cs typeface="Calibri"/>
                        <a:sym typeface="Calibri"/>
                      </a:endParaRPr>
                    </a:p>
                    <a:p>
                      <a:pPr indent="0" lvl="0" marL="0" marR="0" rtl="0" algn="l">
                        <a:spcBef>
                          <a:spcPts val="0"/>
                        </a:spcBef>
                        <a:spcAft>
                          <a:spcPts val="0"/>
                        </a:spcAft>
                        <a:buNone/>
                      </a:pPr>
                      <a:r>
                        <a:t/>
                      </a:r>
                      <a:endParaRPr sz="2400">
                        <a:latin typeface="Calibri"/>
                        <a:ea typeface="Calibri"/>
                        <a:cs typeface="Calibri"/>
                        <a:sym typeface="Calibri"/>
                      </a:endParaRPr>
                    </a:p>
                  </a:txBody>
                  <a:tcPr marT="45725" marB="45725" marR="91450" marL="91450"/>
                </a:tc>
              </a:tr>
              <a:tr h="851025">
                <a:tc>
                  <a:txBody>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TRG21_NGSINHKH_NGHD_KHACHHANG_up</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UPDATE</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KHACHHANG</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latin typeface="Calibri"/>
                          <a:ea typeface="Calibri"/>
                          <a:cs typeface="Calibri"/>
                          <a:sym typeface="Calibri"/>
                        </a:rPr>
                        <a:t>Ràng buộc 21</a:t>
                      </a:r>
                      <a:endParaRPr sz="2400">
                        <a:latin typeface="Calibri"/>
                        <a:ea typeface="Calibri"/>
                        <a:cs typeface="Calibri"/>
                        <a:sym typeface="Calibri"/>
                      </a:endParaRPr>
                    </a:p>
                  </a:txBody>
                  <a:tcPr marT="45725" marB="45725" marR="91450" marL="91450"/>
                </a:tc>
              </a:tr>
              <a:tr h="851025">
                <a:tc>
                  <a:txBody>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TRG21_NGSINHKH_NGHD_HOADON_in_up</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latin typeface="Calibri"/>
                          <a:ea typeface="Calibri"/>
                          <a:cs typeface="Calibri"/>
                          <a:sym typeface="Calibri"/>
                        </a:rPr>
                        <a:t>INSERT, UPDATE</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latin typeface="Calibri"/>
                          <a:ea typeface="Calibri"/>
                          <a:cs typeface="Calibri"/>
                          <a:sym typeface="Calibri"/>
                        </a:rPr>
                        <a:t>HOADON</a:t>
                      </a:r>
                      <a:endParaRPr sz="2400">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400"/>
                        <a:buFont typeface="Calibri"/>
                        <a:buNone/>
                      </a:pPr>
                      <a:r>
                        <a:rPr lang="en-US" sz="2400">
                          <a:latin typeface="Calibri"/>
                          <a:ea typeface="Calibri"/>
                          <a:cs typeface="Calibri"/>
                          <a:sym typeface="Calibri"/>
                        </a:rPr>
                        <a:t>Ràng buộc 21</a:t>
                      </a:r>
                      <a:endParaRPr sz="2400">
                        <a:latin typeface="Calibri"/>
                        <a:ea typeface="Calibri"/>
                        <a:cs typeface="Calibri"/>
                        <a:sym typeface="Calibri"/>
                      </a:endParaRPr>
                    </a:p>
                    <a:p>
                      <a:pPr indent="0" lvl="0" marL="0" marR="0" rtl="0" algn="l">
                        <a:spcBef>
                          <a:spcPts val="0"/>
                        </a:spcBef>
                        <a:spcAft>
                          <a:spcPts val="0"/>
                        </a:spcAft>
                        <a:buNone/>
                      </a:pPr>
                      <a:r>
                        <a:t/>
                      </a:r>
                      <a:endParaRPr sz="2400">
                        <a:latin typeface="Calibri"/>
                        <a:ea typeface="Calibri"/>
                        <a:cs typeface="Calibri"/>
                        <a:sym typeface="Calibri"/>
                      </a:endParaRPr>
                    </a:p>
                  </a:txBody>
                  <a:tcPr marT="45725" marB="45725" marR="91450" marL="91450"/>
                </a:tc>
              </a:tr>
              <a:tr h="851025">
                <a:tc>
                  <a:txBody>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TRG22_GIANHAP_GIABAN_CTPN_in_up</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INSERT, UPDATE</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latin typeface="Calibri"/>
                          <a:ea typeface="Calibri"/>
                          <a:cs typeface="Calibri"/>
                          <a:sym typeface="Calibri"/>
                        </a:rPr>
                        <a:t>CTPN</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latin typeface="Calibri"/>
                          <a:ea typeface="Calibri"/>
                          <a:cs typeface="Calibri"/>
                          <a:sym typeface="Calibri"/>
                        </a:rPr>
                        <a:t>Ràng buộc 22</a:t>
                      </a:r>
                      <a:endParaRPr sz="2400">
                        <a:latin typeface="Calibri"/>
                        <a:ea typeface="Calibri"/>
                        <a:cs typeface="Calibri"/>
                        <a:sym typeface="Calibri"/>
                      </a:endParaRPr>
                    </a:p>
                  </a:txBody>
                  <a:tcPr marT="45725" marB="45725" marR="91450" marL="91450"/>
                </a:tc>
              </a:tr>
              <a:tr h="851025">
                <a:tc>
                  <a:txBody>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TRG_ThanhTien_HOADON_in</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latin typeface="Calibri"/>
                          <a:ea typeface="Calibri"/>
                          <a:cs typeface="Calibri"/>
                          <a:sym typeface="Calibri"/>
                        </a:rPr>
                        <a:t>INSERT</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latin typeface="Calibri"/>
                          <a:ea typeface="Calibri"/>
                          <a:cs typeface="Calibri"/>
                          <a:sym typeface="Calibri"/>
                        </a:rPr>
                        <a:t>HOADON</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latin typeface="Calibri"/>
                          <a:ea typeface="Calibri"/>
                          <a:cs typeface="Calibri"/>
                          <a:sym typeface="Calibri"/>
                        </a:rPr>
                        <a:t>Khi thêm 1 hóa đơn mới kiểm tra Thành tiền = 0</a:t>
                      </a:r>
                      <a:endParaRPr sz="2400">
                        <a:latin typeface="Calibri"/>
                        <a:ea typeface="Calibri"/>
                        <a:cs typeface="Calibri"/>
                        <a:sym typeface="Calibri"/>
                      </a:endParaRPr>
                    </a:p>
                  </a:txBody>
                  <a:tcPr marT="45725" marB="45725" marR="91450" marL="91450"/>
                </a:tc>
              </a:tr>
              <a:tr h="851025">
                <a:tc>
                  <a:txBody>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TRG_DiemTL_KHACHHANG_in</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latin typeface="Calibri"/>
                          <a:ea typeface="Calibri"/>
                          <a:cs typeface="Calibri"/>
                          <a:sym typeface="Calibri"/>
                        </a:rPr>
                        <a:t>INSERT</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latin typeface="Calibri"/>
                          <a:ea typeface="Calibri"/>
                          <a:cs typeface="Calibri"/>
                          <a:sym typeface="Calibri"/>
                        </a:rPr>
                        <a:t>KHACHHANG</a:t>
                      </a:r>
                      <a:endParaRPr sz="2400">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400"/>
                        <a:buFont typeface="Calibri"/>
                        <a:buNone/>
                      </a:pPr>
                      <a:r>
                        <a:rPr lang="en-US" sz="2400">
                          <a:latin typeface="Calibri"/>
                          <a:ea typeface="Calibri"/>
                          <a:cs typeface="Calibri"/>
                          <a:sym typeface="Calibri"/>
                        </a:rPr>
                        <a:t>Khi thêm 1 khách hàng mới kiểm tra Điểm tích lũy = 0</a:t>
                      </a:r>
                      <a:endParaRPr sz="2400">
                        <a:latin typeface="Calibri"/>
                        <a:ea typeface="Calibri"/>
                        <a:cs typeface="Calibri"/>
                        <a:sym typeface="Calibri"/>
                      </a:endParaRPr>
                    </a:p>
                    <a:p>
                      <a:pPr indent="0" lvl="0" marL="0" marR="0" rtl="0" algn="l">
                        <a:spcBef>
                          <a:spcPts val="0"/>
                        </a:spcBef>
                        <a:spcAft>
                          <a:spcPts val="0"/>
                        </a:spcAft>
                        <a:buNone/>
                      </a:pPr>
                      <a:r>
                        <a:t/>
                      </a:r>
                      <a:endParaRPr sz="2400">
                        <a:latin typeface="Calibri"/>
                        <a:ea typeface="Calibri"/>
                        <a:cs typeface="Calibri"/>
                        <a:sym typeface="Calibri"/>
                      </a:endParaRPr>
                    </a:p>
                  </a:txBody>
                  <a:tcPr marT="45725" marB="45725" marR="91450" marL="91450"/>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23"/>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365" name="Google Shape;365;p23"/>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2. Xây Dựng Và Quản Lý Giao Tác</a:t>
            </a:r>
            <a:endParaRPr b="1" sz="4800">
              <a:solidFill>
                <a:srgbClr val="998D38"/>
              </a:solidFill>
              <a:latin typeface="Calibri"/>
              <a:ea typeface="Calibri"/>
              <a:cs typeface="Calibri"/>
              <a:sym typeface="Calibri"/>
            </a:endParaRPr>
          </a:p>
        </p:txBody>
      </p:sp>
      <p:sp>
        <p:nvSpPr>
          <p:cNvPr id="366" name="Google Shape;366;p23"/>
          <p:cNvSpPr/>
          <p:nvPr/>
        </p:nvSpPr>
        <p:spPr>
          <a:xfrm>
            <a:off x="6324600" y="909765"/>
            <a:ext cx="5791200" cy="533400"/>
          </a:xfrm>
          <a:prstGeom prst="roundRect">
            <a:avLst>
              <a:gd fmla="val 16667" name="adj"/>
            </a:avLst>
          </a:prstGeom>
          <a:solidFill>
            <a:srgbClr val="F2DADA"/>
          </a:soli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67" name="Google Shape;367;p23"/>
          <p:cNvSpPr txBox="1"/>
          <p:nvPr/>
        </p:nvSpPr>
        <p:spPr>
          <a:xfrm>
            <a:off x="6858000" y="889167"/>
            <a:ext cx="66294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Calibri"/>
                <a:ea typeface="Calibri"/>
                <a:cs typeface="Calibri"/>
                <a:sym typeface="Calibri"/>
              </a:rPr>
              <a:t>Xây dựng và mô tả Trigger </a:t>
            </a:r>
            <a:endParaRPr/>
          </a:p>
        </p:txBody>
      </p:sp>
      <p:graphicFrame>
        <p:nvGraphicFramePr>
          <p:cNvPr id="368" name="Google Shape;368;p23"/>
          <p:cNvGraphicFramePr/>
          <p:nvPr/>
        </p:nvGraphicFramePr>
        <p:xfrm>
          <a:off x="1066800" y="2025047"/>
          <a:ext cx="3000000" cy="3000000"/>
        </p:xfrm>
        <a:graphic>
          <a:graphicData uri="http://schemas.openxmlformats.org/drawingml/2006/table">
            <a:tbl>
              <a:tblPr bandRow="1" firstRow="1">
                <a:noFill/>
                <a:tableStyleId>{20C3E85E-E02B-4128-91EF-8C20314F90F3}</a:tableStyleId>
              </a:tblPr>
              <a:tblGrid>
                <a:gridCol w="4076700"/>
                <a:gridCol w="2171700"/>
                <a:gridCol w="1828800"/>
                <a:gridCol w="8229600"/>
              </a:tblGrid>
              <a:tr h="941600">
                <a:tc>
                  <a:txBody>
                    <a:bodyPr/>
                    <a:lstStyle/>
                    <a:p>
                      <a:pPr indent="0" lvl="0" marL="0" marR="0" rtl="0" algn="ctr">
                        <a:spcBef>
                          <a:spcPts val="0"/>
                        </a:spcBef>
                        <a:spcAft>
                          <a:spcPts val="0"/>
                        </a:spcAft>
                        <a:buNone/>
                      </a:pPr>
                      <a:r>
                        <a:rPr lang="en-US" sz="2400">
                          <a:latin typeface="Calibri"/>
                          <a:ea typeface="Calibri"/>
                          <a:cs typeface="Calibri"/>
                          <a:sym typeface="Calibri"/>
                        </a:rPr>
                        <a:t>Trigger</a:t>
                      </a:r>
                      <a:endParaRPr sz="2400">
                        <a:latin typeface="Calibri"/>
                        <a:ea typeface="Calibri"/>
                        <a:cs typeface="Calibri"/>
                        <a:sym typeface="Calibri"/>
                      </a:endParaRPr>
                    </a:p>
                  </a:txBody>
                  <a:tcPr marT="45725" marB="45725" marR="91450" marL="91450" anchor="ctr"/>
                </a:tc>
                <a:tc>
                  <a:txBody>
                    <a:bodyPr/>
                    <a:lstStyle/>
                    <a:p>
                      <a:pPr indent="0" lvl="0" marL="0" marR="0" rtl="0" algn="ctr">
                        <a:spcBef>
                          <a:spcPts val="0"/>
                        </a:spcBef>
                        <a:spcAft>
                          <a:spcPts val="0"/>
                        </a:spcAft>
                        <a:buNone/>
                      </a:pPr>
                      <a:r>
                        <a:rPr lang="en-US" sz="2400">
                          <a:latin typeface="Calibri"/>
                          <a:ea typeface="Calibri"/>
                          <a:cs typeface="Calibri"/>
                          <a:sym typeface="Calibri"/>
                        </a:rPr>
                        <a:t>Sự kiện</a:t>
                      </a:r>
                      <a:endParaRPr sz="2400">
                        <a:latin typeface="Calibri"/>
                        <a:ea typeface="Calibri"/>
                        <a:cs typeface="Calibri"/>
                        <a:sym typeface="Calibri"/>
                      </a:endParaRPr>
                    </a:p>
                  </a:txBody>
                  <a:tcPr marT="45725" marB="45725" marR="91450" marL="91450" anchor="ctr"/>
                </a:tc>
                <a:tc>
                  <a:txBody>
                    <a:bodyPr/>
                    <a:lstStyle/>
                    <a:p>
                      <a:pPr indent="0" lvl="0" marL="0" marR="0" rtl="0" algn="ctr">
                        <a:spcBef>
                          <a:spcPts val="0"/>
                        </a:spcBef>
                        <a:spcAft>
                          <a:spcPts val="0"/>
                        </a:spcAft>
                        <a:buNone/>
                      </a:pPr>
                      <a:r>
                        <a:rPr lang="en-US" sz="2400">
                          <a:latin typeface="Calibri"/>
                          <a:ea typeface="Calibri"/>
                          <a:cs typeface="Calibri"/>
                          <a:sym typeface="Calibri"/>
                        </a:rPr>
                        <a:t>Bảng</a:t>
                      </a:r>
                      <a:endParaRPr sz="2400">
                        <a:latin typeface="Calibri"/>
                        <a:ea typeface="Calibri"/>
                        <a:cs typeface="Calibri"/>
                        <a:sym typeface="Calibri"/>
                      </a:endParaRPr>
                    </a:p>
                  </a:txBody>
                  <a:tcPr marT="45725" marB="45725" marR="91450" marL="91450" anchor="ctr"/>
                </a:tc>
                <a:tc>
                  <a:txBody>
                    <a:bodyPr/>
                    <a:lstStyle/>
                    <a:p>
                      <a:pPr indent="0" lvl="0" marL="0" marR="0" rtl="0" algn="ctr">
                        <a:spcBef>
                          <a:spcPts val="0"/>
                        </a:spcBef>
                        <a:spcAft>
                          <a:spcPts val="0"/>
                        </a:spcAft>
                        <a:buNone/>
                      </a:pPr>
                      <a:r>
                        <a:rPr lang="en-US" sz="2400">
                          <a:latin typeface="Calibri"/>
                          <a:ea typeface="Calibri"/>
                          <a:cs typeface="Calibri"/>
                          <a:sym typeface="Calibri"/>
                        </a:rPr>
                        <a:t>Mô tả</a:t>
                      </a:r>
                      <a:endParaRPr sz="2400">
                        <a:latin typeface="Calibri"/>
                        <a:ea typeface="Calibri"/>
                        <a:cs typeface="Calibri"/>
                        <a:sym typeface="Calibri"/>
                      </a:endParaRPr>
                    </a:p>
                  </a:txBody>
                  <a:tcPr marT="45725" marB="45725" marR="91450" marL="91450" anchor="ctr"/>
                </a:tc>
              </a:tr>
              <a:tr h="1164425">
                <a:tc>
                  <a:txBody>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TRG_AUTO_SL_ThanhTien_DiemTL_LoaiKH_CTHD_up</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UPDATE</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CTHD</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latin typeface="Calibri"/>
                          <a:ea typeface="Calibri"/>
                          <a:cs typeface="Calibri"/>
                          <a:sym typeface="Calibri"/>
                        </a:rPr>
                        <a:t>Cập nhật lại SL (SACH), ThanhTien (HOADON), DIEMTICHLUY, LOAIKH (KHACHHANG) khi có sự thay đổi số lượng sách trong 1 CTHD liên quan. NEW</a:t>
                      </a:r>
                      <a:endParaRPr/>
                    </a:p>
                  </a:txBody>
                  <a:tcPr marT="45725" marB="45725" marR="91450" marL="91450"/>
                </a:tc>
              </a:tr>
              <a:tr h="1050200">
                <a:tc>
                  <a:txBody>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TRG_AUTO_SL_ThanhTien_DiemTL_LoaiKH_CTHD_de_up</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DELETE, UPDATE</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CTHD</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latin typeface="Calibri"/>
                          <a:ea typeface="Calibri"/>
                          <a:cs typeface="Calibri"/>
                          <a:sym typeface="Calibri"/>
                        </a:rPr>
                        <a:t>Cập nhật lại SL (SACH), ThanhTien (HOADON), DIEMTICHLUY, LOAIKH (KHACHHANG) khi có sự thay đổi số lượng sách trong 1 CTHD liên quan. OLD</a:t>
                      </a:r>
                      <a:endParaRPr/>
                    </a:p>
                  </a:txBody>
                  <a:tcPr marT="45725" marB="45725" marR="91450" marL="91450"/>
                </a:tc>
              </a:tr>
              <a:tr h="941600">
                <a:tc>
                  <a:txBody>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TRG_AUTO_checkGIA_ThanhTien_DIEMTL_LOAIKH_SACH_upGIA</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UPDATE</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SACH</a:t>
                      </a:r>
                      <a:endParaRPr sz="2400">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400"/>
                        <a:buFont typeface="Calibri"/>
                        <a:buNone/>
                      </a:pPr>
                      <a:r>
                        <a:rPr lang="en-US" sz="2400">
                          <a:latin typeface="Calibri"/>
                          <a:ea typeface="Calibri"/>
                          <a:cs typeface="Calibri"/>
                          <a:sym typeface="Calibri"/>
                        </a:rPr>
                        <a:t>Khi cập nhật giá trên bảng SACH, kiểm tra GIA, cập nhật THANHTIEN (HOADON), DIEMTICHLUY, LOAIKH (KHACHHANG)</a:t>
                      </a:r>
                      <a:endParaRPr sz="2400">
                        <a:latin typeface="Calibri"/>
                        <a:ea typeface="Calibri"/>
                        <a:cs typeface="Calibri"/>
                        <a:sym typeface="Calibri"/>
                      </a:endParaRPr>
                    </a:p>
                  </a:txBody>
                  <a:tcPr marT="45725" marB="45725" marR="91450" marL="91450"/>
                </a:tc>
              </a:tr>
              <a:tr h="941600">
                <a:tc>
                  <a:txBody>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TRG_TongTienNhapSach_PhieuNhap_in</a:t>
                      </a:r>
                      <a:endParaRPr sz="2400">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INSERT</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PHIEUNHAP</a:t>
                      </a:r>
                      <a:endParaRPr sz="2400">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400"/>
                        <a:buFont typeface="Calibri"/>
                        <a:buNone/>
                      </a:pPr>
                      <a:r>
                        <a:rPr lang="en-US" sz="2400">
                          <a:latin typeface="Calibri"/>
                          <a:ea typeface="Calibri"/>
                          <a:cs typeface="Calibri"/>
                          <a:sym typeface="Calibri"/>
                        </a:rPr>
                        <a:t>Khi thêm mới 1 phiếu nhập kiểm tra Tổng tiền = 0</a:t>
                      </a:r>
                      <a:endParaRPr sz="2400">
                        <a:latin typeface="Calibri"/>
                        <a:ea typeface="Calibri"/>
                        <a:cs typeface="Calibri"/>
                        <a:sym typeface="Calibri"/>
                      </a:endParaRPr>
                    </a:p>
                  </a:txBody>
                  <a:tcPr marT="45725" marB="45725" marR="91450" marL="91450"/>
                </a:tc>
              </a:tr>
              <a:tr h="941600">
                <a:tc>
                  <a:txBody>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TRG_AUTO_SL_TongTienNhapSach_CTPN_up</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UPDATE</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CTPN</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latin typeface="Calibri"/>
                          <a:ea typeface="Calibri"/>
                          <a:cs typeface="Calibri"/>
                          <a:sym typeface="Calibri"/>
                        </a:rPr>
                        <a:t>Cập nhật lại SL (SACH), TONGTIEN (PHIEUNHAP), khi có sự thay đổi số lượng sách trong 1 CTPN liên quan. NEW</a:t>
                      </a:r>
                      <a:endParaRPr/>
                    </a:p>
                  </a:txBody>
                  <a:tcPr marT="45725" marB="45725" marR="91450" marL="91450"/>
                </a:tc>
              </a:tr>
              <a:tr h="941600">
                <a:tc>
                  <a:txBody>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TRG_AUTO_SL_TongTienNhapSach_CTPN_de_up</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latin typeface="Calibri"/>
                          <a:ea typeface="Calibri"/>
                          <a:cs typeface="Calibri"/>
                          <a:sym typeface="Calibri"/>
                        </a:rPr>
                        <a:t>DELETE, UPDATE</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400">
                          <a:latin typeface="Calibri"/>
                          <a:ea typeface="Calibri"/>
                          <a:cs typeface="Calibri"/>
                          <a:sym typeface="Calibri"/>
                        </a:rPr>
                        <a:t>CTPN</a:t>
                      </a:r>
                      <a:endParaRPr sz="2400">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400"/>
                        <a:buFont typeface="Calibri"/>
                        <a:buNone/>
                      </a:pPr>
                      <a:r>
                        <a:rPr lang="en-US" sz="2400">
                          <a:latin typeface="Calibri"/>
                          <a:ea typeface="Calibri"/>
                          <a:cs typeface="Calibri"/>
                          <a:sym typeface="Calibri"/>
                        </a:rPr>
                        <a:t>Cập nhật lại SL (SACH), TONGTIEN (PHIEUNHAP), khi có sự thay đổi số lượng sách trong 1 CTPN liên quan. OLD</a:t>
                      </a:r>
                      <a:endParaRPr/>
                    </a:p>
                  </a:txBody>
                  <a:tcPr marT="45725" marB="45725" marR="91450" marL="91450"/>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24"/>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374" name="Google Shape;374;p24"/>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2. Xây Dựng Và Quản Lý Giao Tác</a:t>
            </a:r>
            <a:endParaRPr b="1" sz="4800">
              <a:solidFill>
                <a:srgbClr val="998D38"/>
              </a:solidFill>
              <a:latin typeface="Calibri"/>
              <a:ea typeface="Calibri"/>
              <a:cs typeface="Calibri"/>
              <a:sym typeface="Calibri"/>
            </a:endParaRPr>
          </a:p>
        </p:txBody>
      </p:sp>
      <p:sp>
        <p:nvSpPr>
          <p:cNvPr id="375" name="Google Shape;375;p24"/>
          <p:cNvSpPr/>
          <p:nvPr/>
        </p:nvSpPr>
        <p:spPr>
          <a:xfrm>
            <a:off x="6134100" y="956366"/>
            <a:ext cx="6324600" cy="851067"/>
          </a:xfrm>
          <a:prstGeom prst="roundRect">
            <a:avLst>
              <a:gd fmla="val 16667" name="adj"/>
            </a:avLst>
          </a:prstGeom>
          <a:solidFill>
            <a:srgbClr val="F2DADA"/>
          </a:soli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p24"/>
          <p:cNvSpPr txBox="1"/>
          <p:nvPr/>
        </p:nvSpPr>
        <p:spPr>
          <a:xfrm>
            <a:off x="6324600" y="1104900"/>
            <a:ext cx="61341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Calibri"/>
                <a:ea typeface="Calibri"/>
                <a:cs typeface="Calibri"/>
                <a:sym typeface="Calibri"/>
              </a:rPr>
              <a:t>Xây dựng và mô tả Stored Procedure </a:t>
            </a:r>
            <a:endParaRPr/>
          </a:p>
        </p:txBody>
      </p:sp>
      <p:graphicFrame>
        <p:nvGraphicFramePr>
          <p:cNvPr id="377" name="Google Shape;377;p24"/>
          <p:cNvGraphicFramePr/>
          <p:nvPr/>
        </p:nvGraphicFramePr>
        <p:xfrm>
          <a:off x="1409700" y="2284441"/>
          <a:ext cx="3000000" cy="3000000"/>
        </p:xfrm>
        <a:graphic>
          <a:graphicData uri="http://schemas.openxmlformats.org/drawingml/2006/table">
            <a:tbl>
              <a:tblPr bandRow="1" firstRow="1">
                <a:noFill/>
                <a:tableStyleId>{20C3E85E-E02B-4128-91EF-8C20314F90F3}</a:tableStyleId>
              </a:tblPr>
              <a:tblGrid>
                <a:gridCol w="3480425"/>
                <a:gridCol w="11988175"/>
              </a:tblGrid>
              <a:tr h="697150">
                <a:tc>
                  <a:txBody>
                    <a:bodyPr/>
                    <a:lstStyle/>
                    <a:p>
                      <a:pPr indent="0" lvl="0" marL="0" marR="0" rtl="0" algn="l">
                        <a:spcBef>
                          <a:spcPts val="0"/>
                        </a:spcBef>
                        <a:spcAft>
                          <a:spcPts val="0"/>
                        </a:spcAft>
                        <a:buNone/>
                      </a:pPr>
                      <a:r>
                        <a:rPr lang="en-US" sz="2800">
                          <a:latin typeface="Calibri"/>
                          <a:ea typeface="Calibri"/>
                          <a:cs typeface="Calibri"/>
                          <a:sym typeface="Calibri"/>
                        </a:rPr>
                        <a:t>Store Procedure</a:t>
                      </a:r>
                      <a:endParaRPr sz="28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800">
                          <a:latin typeface="Calibri"/>
                          <a:ea typeface="Calibri"/>
                          <a:cs typeface="Calibri"/>
                          <a:sym typeface="Calibri"/>
                        </a:rPr>
                        <a:t>Mô tả</a:t>
                      </a:r>
                      <a:endParaRPr sz="2800">
                        <a:latin typeface="Calibri"/>
                        <a:ea typeface="Calibri"/>
                        <a:cs typeface="Calibri"/>
                        <a:sym typeface="Calibri"/>
                      </a:endParaRPr>
                    </a:p>
                  </a:txBody>
                  <a:tcPr marT="45725" marB="45725" marR="91450" marL="91450"/>
                </a:tc>
              </a:tr>
              <a:tr h="697150">
                <a:tc>
                  <a:txBody>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sp_ThemCTPN</a:t>
                      </a:r>
                      <a:endParaRPr sz="28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800">
                          <a:latin typeface="Calibri"/>
                          <a:ea typeface="Calibri"/>
                          <a:cs typeface="Calibri"/>
                          <a:sym typeface="Calibri"/>
                        </a:rPr>
                        <a:t>Dùng thay cho câu lệnh INSERT INTO khi </a:t>
                      </a:r>
                      <a:r>
                        <a:rPr lang="en-US" sz="2800">
                          <a:solidFill>
                            <a:schemeClr val="dk1"/>
                          </a:solidFill>
                          <a:latin typeface="Calibri"/>
                          <a:ea typeface="Calibri"/>
                          <a:cs typeface="Calibri"/>
                          <a:sym typeface="Calibri"/>
                        </a:rPr>
                        <a:t>thêm thông tin của một chi tiết phiếu nhập (CTPN) </a:t>
                      </a:r>
                      <a:endParaRPr sz="2800">
                        <a:latin typeface="Calibri"/>
                        <a:ea typeface="Calibri"/>
                        <a:cs typeface="Calibri"/>
                        <a:sym typeface="Calibri"/>
                      </a:endParaRPr>
                    </a:p>
                  </a:txBody>
                  <a:tcPr marT="45725" marB="45725" marR="91450" marL="91450"/>
                </a:tc>
              </a:tr>
              <a:tr h="697150">
                <a:tc>
                  <a:txBody>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sp_ThemCTHD</a:t>
                      </a:r>
                      <a:endParaRPr sz="2800">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800"/>
                        <a:buFont typeface="Calibri"/>
                        <a:buNone/>
                      </a:pPr>
                      <a:r>
                        <a:rPr lang="en-US" sz="2800">
                          <a:latin typeface="Calibri"/>
                          <a:ea typeface="Calibri"/>
                          <a:cs typeface="Calibri"/>
                          <a:sym typeface="Calibri"/>
                        </a:rPr>
                        <a:t>Dùng thay cho câu lệnh INSERT INTO khi </a:t>
                      </a:r>
                      <a:r>
                        <a:rPr lang="en-US" sz="2800">
                          <a:solidFill>
                            <a:schemeClr val="dk1"/>
                          </a:solidFill>
                          <a:latin typeface="Calibri"/>
                          <a:ea typeface="Calibri"/>
                          <a:cs typeface="Calibri"/>
                          <a:sym typeface="Calibri"/>
                        </a:rPr>
                        <a:t>thêm thông tin của một chi tiết hóa đơn (CTHD) </a:t>
                      </a:r>
                      <a:endParaRPr sz="2800">
                        <a:latin typeface="Calibri"/>
                        <a:ea typeface="Calibri"/>
                        <a:cs typeface="Calibri"/>
                        <a:sym typeface="Calibri"/>
                      </a:endParaRPr>
                    </a:p>
                  </a:txBody>
                  <a:tcPr marT="45725" marB="45725" marR="91450" marL="91450"/>
                </a:tc>
              </a:tr>
              <a:tr h="697150">
                <a:tc>
                  <a:txBody>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sp_XoaNhanVien</a:t>
                      </a:r>
                      <a:endParaRPr sz="28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800">
                          <a:latin typeface="Calibri"/>
                          <a:ea typeface="Calibri"/>
                          <a:cs typeface="Calibri"/>
                          <a:sym typeface="Calibri"/>
                        </a:rPr>
                        <a:t>Dùng thay cho câu lệnh DELETE FROM khi </a:t>
                      </a:r>
                      <a:r>
                        <a:rPr lang="en-US" sz="2800">
                          <a:solidFill>
                            <a:schemeClr val="dk1"/>
                          </a:solidFill>
                          <a:latin typeface="Calibri"/>
                          <a:ea typeface="Calibri"/>
                          <a:cs typeface="Calibri"/>
                          <a:sym typeface="Calibri"/>
                        </a:rPr>
                        <a:t>xóa toàn bộ thông tin của một nhân viên dựa trên mã nhân viên</a:t>
                      </a:r>
                      <a:endParaRPr sz="2800">
                        <a:latin typeface="Calibri"/>
                        <a:ea typeface="Calibri"/>
                        <a:cs typeface="Calibri"/>
                        <a:sym typeface="Calibri"/>
                      </a:endParaRPr>
                    </a:p>
                  </a:txBody>
                  <a:tcPr marT="45725" marB="45725" marR="91450" marL="91450"/>
                </a:tc>
              </a:tr>
              <a:tr h="697150">
                <a:tc>
                  <a:txBody>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sp_XoaKHACHHANG</a:t>
                      </a:r>
                      <a:endParaRPr sz="2800">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800"/>
                        <a:buFont typeface="Calibri"/>
                        <a:buNone/>
                      </a:pPr>
                      <a:r>
                        <a:rPr lang="en-US" sz="2800">
                          <a:latin typeface="Calibri"/>
                          <a:ea typeface="Calibri"/>
                          <a:cs typeface="Calibri"/>
                          <a:sym typeface="Calibri"/>
                        </a:rPr>
                        <a:t>Dùng thay cho câu lệnh DELETE FROM khi </a:t>
                      </a:r>
                      <a:r>
                        <a:rPr lang="en-US" sz="2800">
                          <a:solidFill>
                            <a:schemeClr val="dk1"/>
                          </a:solidFill>
                          <a:latin typeface="Calibri"/>
                          <a:ea typeface="Calibri"/>
                          <a:cs typeface="Calibri"/>
                          <a:sym typeface="Calibri"/>
                        </a:rPr>
                        <a:t>xóa toàn bộ thông tin của một khách hàng dựa trên mã khách hàng</a:t>
                      </a:r>
                      <a:endParaRPr sz="2800">
                        <a:latin typeface="Calibri"/>
                        <a:ea typeface="Calibri"/>
                        <a:cs typeface="Calibri"/>
                        <a:sym typeface="Calibri"/>
                      </a:endParaRPr>
                    </a:p>
                  </a:txBody>
                  <a:tcPr marT="45725" marB="45725" marR="91450" marL="91450"/>
                </a:tc>
              </a:tr>
              <a:tr h="697150">
                <a:tc>
                  <a:txBody>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sp_XoaHOADON</a:t>
                      </a:r>
                      <a:endParaRPr sz="2800">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800"/>
                        <a:buFont typeface="Calibri"/>
                        <a:buNone/>
                      </a:pPr>
                      <a:r>
                        <a:rPr lang="en-US" sz="2800">
                          <a:latin typeface="Calibri"/>
                          <a:ea typeface="Calibri"/>
                          <a:cs typeface="Calibri"/>
                          <a:sym typeface="Calibri"/>
                        </a:rPr>
                        <a:t>Dùng thay cho câu lệnh DELETE FROM khi </a:t>
                      </a:r>
                      <a:r>
                        <a:rPr lang="en-US" sz="2800">
                          <a:solidFill>
                            <a:schemeClr val="dk1"/>
                          </a:solidFill>
                          <a:latin typeface="Calibri"/>
                          <a:ea typeface="Calibri"/>
                          <a:cs typeface="Calibri"/>
                          <a:sym typeface="Calibri"/>
                        </a:rPr>
                        <a:t>xóa toàn bộ thông tin của một hóa đơn dựa trên mã hóa đơn</a:t>
                      </a:r>
                      <a:endParaRPr sz="2800">
                        <a:latin typeface="Calibri"/>
                        <a:ea typeface="Calibri"/>
                        <a:cs typeface="Calibri"/>
                        <a:sym typeface="Calibri"/>
                      </a:endParaRPr>
                    </a:p>
                  </a:txBody>
                  <a:tcPr marT="45725" marB="45725" marR="91450" marL="91450"/>
                </a:tc>
              </a:tr>
              <a:tr h="697150">
                <a:tc>
                  <a:txBody>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sp_XoaPHIEUNHAP</a:t>
                      </a:r>
                      <a:endParaRPr sz="2800">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800"/>
                        <a:buFont typeface="Calibri"/>
                        <a:buNone/>
                      </a:pPr>
                      <a:r>
                        <a:rPr lang="en-US" sz="2800">
                          <a:latin typeface="Calibri"/>
                          <a:ea typeface="Calibri"/>
                          <a:cs typeface="Calibri"/>
                          <a:sym typeface="Calibri"/>
                        </a:rPr>
                        <a:t>Dùng thay cho câu lệnh DELETE FROM khi </a:t>
                      </a:r>
                      <a:r>
                        <a:rPr lang="en-US" sz="2800">
                          <a:solidFill>
                            <a:schemeClr val="dk1"/>
                          </a:solidFill>
                          <a:latin typeface="Calibri"/>
                          <a:ea typeface="Calibri"/>
                          <a:cs typeface="Calibri"/>
                          <a:sym typeface="Calibri"/>
                        </a:rPr>
                        <a:t>xóa toàn bộ thông tin của một phiếu nhập dựa trên mã phiếu nhập</a:t>
                      </a:r>
                      <a:endParaRPr sz="2800">
                        <a:latin typeface="Calibri"/>
                        <a:ea typeface="Calibri"/>
                        <a:cs typeface="Calibri"/>
                        <a:sym typeface="Calibri"/>
                      </a:endParaRPr>
                    </a:p>
                  </a:txBody>
                  <a:tcPr marT="45725" marB="45725" marR="91450" marL="91450"/>
                </a:tc>
              </a:tr>
              <a:tr h="697150">
                <a:tc>
                  <a:txBody>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sleep</a:t>
                      </a:r>
                      <a:endParaRPr sz="28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2800">
                          <a:latin typeface="Calibri"/>
                          <a:ea typeface="Calibri"/>
                          <a:cs typeface="Calibri"/>
                          <a:sym typeface="Calibri"/>
                        </a:rPr>
                        <a:t>Dùng để dừng thực thi </a:t>
                      </a:r>
                      <a:r>
                        <a:rPr lang="en-US" sz="2800">
                          <a:solidFill>
                            <a:schemeClr val="dk1"/>
                          </a:solidFill>
                          <a:latin typeface="Calibri"/>
                          <a:ea typeface="Calibri"/>
                          <a:cs typeface="Calibri"/>
                          <a:sym typeface="Calibri"/>
                        </a:rPr>
                        <a:t>thủ tục trong một khoảng thời gian được truyền vào</a:t>
                      </a:r>
                      <a:endParaRPr sz="2800">
                        <a:latin typeface="Calibri"/>
                        <a:ea typeface="Calibri"/>
                        <a:cs typeface="Calibri"/>
                        <a:sym typeface="Calibri"/>
                      </a:endParaRPr>
                    </a:p>
                  </a:txBody>
                  <a:tcPr marT="45725" marB="45725" marR="91450" marL="9145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25"/>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383" name="Google Shape;383;p25"/>
          <p:cNvSpPr txBox="1"/>
          <p:nvPr/>
        </p:nvSpPr>
        <p:spPr>
          <a:xfrm>
            <a:off x="9525" y="28575"/>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3. Xử lý đồng thời</a:t>
            </a:r>
            <a:endParaRPr b="1" sz="4800">
              <a:solidFill>
                <a:srgbClr val="998D38"/>
              </a:solidFill>
              <a:latin typeface="Calibri"/>
              <a:ea typeface="Calibri"/>
              <a:cs typeface="Calibri"/>
              <a:sym typeface="Calibri"/>
            </a:endParaRPr>
          </a:p>
        </p:txBody>
      </p:sp>
      <p:sp>
        <p:nvSpPr>
          <p:cNvPr id="384" name="Google Shape;384;p25"/>
          <p:cNvSpPr/>
          <p:nvPr/>
        </p:nvSpPr>
        <p:spPr>
          <a:xfrm>
            <a:off x="2133600" y="955842"/>
            <a:ext cx="14173200" cy="851067"/>
          </a:xfrm>
          <a:prstGeom prst="roundRect">
            <a:avLst>
              <a:gd fmla="val 16667" name="adj"/>
            </a:avLst>
          </a:prstGeom>
          <a:solidFill>
            <a:srgbClr val="F2DADA"/>
          </a:soli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Calibri"/>
                <a:ea typeface="Calibri"/>
                <a:cs typeface="Calibri"/>
                <a:sym typeface="Calibri"/>
              </a:rPr>
              <a:t>3.1. Các vấn đề nhận diện xử lý đồng thời trong hệ thống quản lý hiệu sách</a:t>
            </a:r>
            <a:endParaRPr sz="3600">
              <a:solidFill>
                <a:schemeClr val="dk1"/>
              </a:solidFill>
              <a:latin typeface="Calibri"/>
              <a:ea typeface="Calibri"/>
              <a:cs typeface="Calibri"/>
              <a:sym typeface="Calibri"/>
            </a:endParaRPr>
          </a:p>
        </p:txBody>
      </p:sp>
      <p:sp>
        <p:nvSpPr>
          <p:cNvPr id="385" name="Google Shape;385;p25"/>
          <p:cNvSpPr/>
          <p:nvPr/>
        </p:nvSpPr>
        <p:spPr>
          <a:xfrm>
            <a:off x="3124200" y="6219825"/>
            <a:ext cx="4572000" cy="2381780"/>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3.1.2 Dirty Read</a:t>
            </a:r>
            <a:endParaRPr b="1" sz="2800">
              <a:solidFill>
                <a:schemeClr val="lt1"/>
              </a:solidFill>
              <a:latin typeface="Calibri"/>
              <a:ea typeface="Calibri"/>
              <a:cs typeface="Calibri"/>
              <a:sym typeface="Calibri"/>
            </a:endParaRPr>
          </a:p>
        </p:txBody>
      </p:sp>
      <p:sp>
        <p:nvSpPr>
          <p:cNvPr id="386" name="Google Shape;386;p25"/>
          <p:cNvSpPr/>
          <p:nvPr/>
        </p:nvSpPr>
        <p:spPr>
          <a:xfrm>
            <a:off x="3124200" y="2890589"/>
            <a:ext cx="4572000" cy="2391853"/>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3.1.1 Lost Update</a:t>
            </a:r>
            <a:endParaRPr b="1" sz="2800">
              <a:solidFill>
                <a:schemeClr val="lt1"/>
              </a:solidFill>
              <a:latin typeface="Calibri"/>
              <a:ea typeface="Calibri"/>
              <a:cs typeface="Calibri"/>
              <a:sym typeface="Calibri"/>
            </a:endParaRPr>
          </a:p>
        </p:txBody>
      </p:sp>
      <p:sp>
        <p:nvSpPr>
          <p:cNvPr id="387" name="Google Shape;387;p25"/>
          <p:cNvSpPr/>
          <p:nvPr/>
        </p:nvSpPr>
        <p:spPr>
          <a:xfrm>
            <a:off x="11049000" y="6215063"/>
            <a:ext cx="4572000" cy="2381780"/>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3.1.4 Phantom Read</a:t>
            </a:r>
            <a:endParaRPr b="1" sz="2800">
              <a:solidFill>
                <a:schemeClr val="lt1"/>
              </a:solidFill>
              <a:latin typeface="Calibri"/>
              <a:ea typeface="Calibri"/>
              <a:cs typeface="Calibri"/>
              <a:sym typeface="Calibri"/>
            </a:endParaRPr>
          </a:p>
        </p:txBody>
      </p:sp>
      <p:sp>
        <p:nvSpPr>
          <p:cNvPr id="388" name="Google Shape;388;p25"/>
          <p:cNvSpPr/>
          <p:nvPr/>
        </p:nvSpPr>
        <p:spPr>
          <a:xfrm>
            <a:off x="11049000" y="2885827"/>
            <a:ext cx="4572000" cy="2391853"/>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3.1.3 Non-Repeatable Read</a:t>
            </a:r>
            <a:endParaRPr b="1" sz="2800">
              <a:solidFill>
                <a:schemeClr val="lt1"/>
              </a:solidFill>
              <a:latin typeface="Calibri"/>
              <a:ea typeface="Calibri"/>
              <a:cs typeface="Calibri"/>
              <a:sym typeface="Calibri"/>
            </a:endParaRPr>
          </a:p>
        </p:txBody>
      </p:sp>
      <p:sp>
        <p:nvSpPr>
          <p:cNvPr id="389" name="Google Shape;389;p25"/>
          <p:cNvSpPr/>
          <p:nvPr/>
        </p:nvSpPr>
        <p:spPr>
          <a:xfrm>
            <a:off x="-33338" y="454108"/>
            <a:ext cx="1981200" cy="2628924"/>
          </a:xfrm>
          <a:custGeom>
            <a:rect b="b" l="l" r="r" t="t"/>
            <a:pathLst>
              <a:path extrusionOk="0" h="2113698" w="1402967">
                <a:moveTo>
                  <a:pt x="0" y="0"/>
                </a:moveTo>
                <a:lnTo>
                  <a:pt x="1402967" y="0"/>
                </a:lnTo>
                <a:lnTo>
                  <a:pt x="1402967" y="2113697"/>
                </a:lnTo>
                <a:lnTo>
                  <a:pt x="0" y="2113697"/>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26"/>
          <p:cNvPicPr preferRelativeResize="0"/>
          <p:nvPr/>
        </p:nvPicPr>
        <p:blipFill rotWithShape="1">
          <a:blip r:embed="rId3">
            <a:alphaModFix amt="34000"/>
          </a:blip>
          <a:srcRect b="10352" l="0" r="0" t="10352"/>
          <a:stretch/>
        </p:blipFill>
        <p:spPr>
          <a:xfrm>
            <a:off x="0" y="28268"/>
            <a:ext cx="18288000" cy="10287000"/>
          </a:xfrm>
          <a:prstGeom prst="rect">
            <a:avLst/>
          </a:prstGeom>
          <a:noFill/>
          <a:ln>
            <a:noFill/>
          </a:ln>
        </p:spPr>
      </p:pic>
      <p:sp>
        <p:nvSpPr>
          <p:cNvPr id="395" name="Google Shape;395;p26"/>
          <p:cNvSpPr/>
          <p:nvPr/>
        </p:nvSpPr>
        <p:spPr>
          <a:xfrm flipH="1">
            <a:off x="3581400" y="571500"/>
            <a:ext cx="12496800" cy="2401969"/>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2800">
                <a:solidFill>
                  <a:schemeClr val="dk1"/>
                </a:solidFill>
                <a:latin typeface="Calibri"/>
                <a:ea typeface="Calibri"/>
                <a:cs typeface="Calibri"/>
                <a:sym typeface="Calibri"/>
              </a:rPr>
              <a:t>Tình trạng này xảy ra khi có nhiều hơn một giao tác cùng thực hiện cập nhật trên 1 đơn vị dữ liệu. Khi đó, tác dụng của giao tác cập nhật thực hiện sau sẽ đè lên tác dụng của thao tác cập nhật trước.</a:t>
            </a:r>
            <a:endParaRPr/>
          </a:p>
        </p:txBody>
      </p:sp>
      <p:sp>
        <p:nvSpPr>
          <p:cNvPr id="396" name="Google Shape;396;p26"/>
          <p:cNvSpPr/>
          <p:nvPr/>
        </p:nvSpPr>
        <p:spPr>
          <a:xfrm>
            <a:off x="1800225" y="576264"/>
            <a:ext cx="3850817" cy="2391853"/>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3.1.1 Lost Update</a:t>
            </a:r>
            <a:endParaRPr b="1" sz="3200">
              <a:solidFill>
                <a:schemeClr val="lt1"/>
              </a:solidFill>
              <a:latin typeface="Calibri"/>
              <a:ea typeface="Calibri"/>
              <a:cs typeface="Calibri"/>
              <a:sym typeface="Calibri"/>
            </a:endParaRPr>
          </a:p>
        </p:txBody>
      </p:sp>
      <p:graphicFrame>
        <p:nvGraphicFramePr>
          <p:cNvPr id="397" name="Google Shape;397;p26"/>
          <p:cNvGraphicFramePr/>
          <p:nvPr/>
        </p:nvGraphicFramePr>
        <p:xfrm>
          <a:off x="1143000" y="3619500"/>
          <a:ext cx="3000000" cy="3000000"/>
        </p:xfrm>
        <a:graphic>
          <a:graphicData uri="http://schemas.openxmlformats.org/drawingml/2006/table">
            <a:tbl>
              <a:tblPr bandRow="1" firstRow="1">
                <a:noFill/>
                <a:tableStyleId>{DC08AE0E-E9C2-40A8-85DC-E708268FA02A}</a:tableStyleId>
              </a:tblPr>
              <a:tblGrid>
                <a:gridCol w="16002000"/>
              </a:tblGrid>
              <a:tr h="370850">
                <a:tc>
                  <a:txBody>
                    <a:bodyPr/>
                    <a:lstStyle/>
                    <a:p>
                      <a:pPr indent="0" lvl="0" marL="0" marR="0" rtl="0" algn="l">
                        <a:lnSpc>
                          <a:spcPct val="150000"/>
                        </a:lnSpc>
                        <a:spcBef>
                          <a:spcPts val="0"/>
                        </a:spcBef>
                        <a:spcAft>
                          <a:spcPts val="0"/>
                        </a:spcAft>
                        <a:buClr>
                          <a:schemeClr val="dk1"/>
                        </a:buClr>
                        <a:buSzPts val="2800"/>
                        <a:buFont typeface="Calibri"/>
                        <a:buNone/>
                      </a:pPr>
                      <a:r>
                        <a:rPr b="0" lang="en-US" sz="2800">
                          <a:solidFill>
                            <a:schemeClr val="dk1"/>
                          </a:solidFill>
                          <a:latin typeface="Calibri"/>
                          <a:ea typeface="Calibri"/>
                          <a:cs typeface="Calibri"/>
                          <a:sym typeface="Calibri"/>
                        </a:rPr>
                        <a:t>Tình huống 1: Khi nhân viên bán hàng thực hiện thêm dữ liệu một chi tiết hóa đơn sau khi bán hết tất cả số lượng sách số 1 (22 cuốn), cùng lúc đó một nhân viên kho tiến hành thêm một chi tiết phiếu nhập với cùng một mã sách (Sách số 1) với nhân viên bán hàng, có thể xảy ra mất dữ liệu.</a:t>
                      </a:r>
                      <a:endParaRPr/>
                    </a:p>
                  </a:txBody>
                  <a:tcPr marT="45725" marB="45725" marR="91450" marL="91450"/>
                </a:tc>
              </a:tr>
              <a:tr h="370850">
                <a:tc>
                  <a:txBody>
                    <a:bodyPr/>
                    <a:lstStyle/>
                    <a:p>
                      <a:pPr indent="0" lvl="0" marL="0" marR="0" rtl="0" algn="l">
                        <a:lnSpc>
                          <a:spcPct val="150000"/>
                        </a:lnSpc>
                        <a:spcBef>
                          <a:spcPts val="0"/>
                        </a:spcBef>
                        <a:spcAft>
                          <a:spcPts val="0"/>
                        </a:spcAft>
                        <a:buClr>
                          <a:schemeClr val="dk1"/>
                        </a:buClr>
                        <a:buSzPts val="2800"/>
                        <a:buFont typeface="Calibri"/>
                        <a:buNone/>
                      </a:pPr>
                      <a:r>
                        <a:rPr b="0" lang="en-US" sz="2800">
                          <a:solidFill>
                            <a:schemeClr val="dk1"/>
                          </a:solidFill>
                          <a:latin typeface="Calibri"/>
                          <a:ea typeface="Calibri"/>
                          <a:cs typeface="Calibri"/>
                          <a:sym typeface="Calibri"/>
                        </a:rPr>
                        <a:t>Tình huống 2: Khi nhân viên bán hàng thực hiện thêm dữ liệu một chi tiết hóa đơn với số lượng sách số 1 được bán đi 22 cuốn ( sách số 1 chỉ có 22 cuốn) , cùng lúc đó một nhân viên bán hàng khác lại tiến hành thêm một chi tiết hóa đơn vẫn là sách số 1 với số lượng là 22 cuốn, có thể xảy ra mất dữ liệu.</a:t>
                      </a:r>
                      <a:endParaRPr b="0" sz="2800">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l">
                        <a:lnSpc>
                          <a:spcPct val="150000"/>
                        </a:lnSpc>
                        <a:spcBef>
                          <a:spcPts val="0"/>
                        </a:spcBef>
                        <a:spcAft>
                          <a:spcPts val="0"/>
                        </a:spcAft>
                        <a:buClr>
                          <a:schemeClr val="dk1"/>
                        </a:buClr>
                        <a:buSzPts val="2800"/>
                        <a:buFont typeface="Calibri"/>
                        <a:buNone/>
                      </a:pPr>
                      <a:r>
                        <a:rPr b="0" lang="en-US" sz="2800">
                          <a:solidFill>
                            <a:schemeClr val="dk1"/>
                          </a:solidFill>
                          <a:latin typeface="Calibri"/>
                          <a:ea typeface="Calibri"/>
                          <a:cs typeface="Calibri"/>
                          <a:sym typeface="Calibri"/>
                        </a:rPr>
                        <a:t>Tình huống 3: </a:t>
                      </a:r>
                      <a:r>
                        <a:rPr b="0" i="0" lang="en-US" sz="2800">
                          <a:solidFill>
                            <a:schemeClr val="dk1"/>
                          </a:solidFill>
                          <a:latin typeface="Calibri"/>
                          <a:ea typeface="Calibri"/>
                          <a:cs typeface="Calibri"/>
                          <a:sym typeface="Calibri"/>
                        </a:rPr>
                        <a:t>Khi nhân viên kho thực hiện thêm dữ liệu một chi tiết phiếu nhập cho mã phiếu nhập 11 với mã sách 1, cùng lúc đó một nhân viên kho khác tiến hành thêm một chi tiết phiếu nhập cho mã phiếu nhập 12 với cùng một mã sách 1, có thể xảy ra mất dữ liệu.</a:t>
                      </a:r>
                      <a:endParaRPr b="0" sz="2800">
                        <a:solidFill>
                          <a:schemeClr val="dk1"/>
                        </a:solidFill>
                        <a:latin typeface="Calibri"/>
                        <a:ea typeface="Calibri"/>
                        <a:cs typeface="Calibri"/>
                        <a:sym typeface="Calibri"/>
                      </a:endParaRPr>
                    </a:p>
                  </a:txBody>
                  <a:tcPr marT="45725" marB="45725" marR="91450" marL="91450"/>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27"/>
          <p:cNvPicPr preferRelativeResize="0"/>
          <p:nvPr/>
        </p:nvPicPr>
        <p:blipFill rotWithShape="1">
          <a:blip r:embed="rId3">
            <a:alphaModFix amt="34000"/>
          </a:blip>
          <a:srcRect b="10352" l="0" r="0" t="10352"/>
          <a:stretch/>
        </p:blipFill>
        <p:spPr>
          <a:xfrm>
            <a:off x="0" y="28268"/>
            <a:ext cx="18288000" cy="10287000"/>
          </a:xfrm>
          <a:prstGeom prst="rect">
            <a:avLst/>
          </a:prstGeom>
          <a:noFill/>
          <a:ln>
            <a:noFill/>
          </a:ln>
        </p:spPr>
      </p:pic>
      <p:sp>
        <p:nvSpPr>
          <p:cNvPr id="403" name="Google Shape;403;p27"/>
          <p:cNvSpPr/>
          <p:nvPr/>
        </p:nvSpPr>
        <p:spPr>
          <a:xfrm flipH="1">
            <a:off x="4648200" y="448173"/>
            <a:ext cx="10425773" cy="1676399"/>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Tình huống 1</a:t>
            </a:r>
            <a:endParaRPr/>
          </a:p>
        </p:txBody>
      </p:sp>
      <p:sp>
        <p:nvSpPr>
          <p:cNvPr id="404" name="Google Shape;404;p27"/>
          <p:cNvSpPr/>
          <p:nvPr/>
        </p:nvSpPr>
        <p:spPr>
          <a:xfrm>
            <a:off x="3241207" y="448174"/>
            <a:ext cx="3212642" cy="1676398"/>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3.1.1 Lost Update</a:t>
            </a:r>
            <a:endParaRPr b="1" sz="3200">
              <a:solidFill>
                <a:schemeClr val="lt1"/>
              </a:solidFill>
              <a:latin typeface="Calibri"/>
              <a:ea typeface="Calibri"/>
              <a:cs typeface="Calibri"/>
              <a:sym typeface="Calibri"/>
            </a:endParaRPr>
          </a:p>
        </p:txBody>
      </p:sp>
      <p:graphicFrame>
        <p:nvGraphicFramePr>
          <p:cNvPr id="405" name="Google Shape;405;p27"/>
          <p:cNvGraphicFramePr/>
          <p:nvPr/>
        </p:nvGraphicFramePr>
        <p:xfrm>
          <a:off x="2362200" y="2412106"/>
          <a:ext cx="3000000" cy="3000000"/>
        </p:xfrm>
        <a:graphic>
          <a:graphicData uri="http://schemas.openxmlformats.org/drawingml/2006/table">
            <a:tbl>
              <a:tblPr bandRow="1" firstRow="1">
                <a:noFill/>
                <a:tableStyleId>{20C3E85E-E02B-4128-91EF-8C20314F90F3}</a:tableStyleId>
              </a:tblPr>
              <a:tblGrid>
                <a:gridCol w="6934200"/>
                <a:gridCol w="6934200"/>
              </a:tblGrid>
              <a:tr h="1207400">
                <a:tc>
                  <a:txBody>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Transaction T1</a:t>
                      </a:r>
                      <a:endParaRPr b="1" sz="24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400">
                          <a:solidFill>
                            <a:schemeClr val="lt1"/>
                          </a:solidFill>
                          <a:latin typeface="Calibri"/>
                          <a:ea typeface="Calibri"/>
                          <a:cs typeface="Calibri"/>
                          <a:sym typeface="Calibri"/>
                        </a:rPr>
                        <a:t>(Nhân viên bán hàng thêm một chi tiết hóa đơn vào hóa đơn số 369 với mã sách bằng 1)</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Transaction T2</a:t>
                      </a:r>
                      <a:endParaRPr b="1" sz="24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400">
                          <a:solidFill>
                            <a:schemeClr val="lt1"/>
                          </a:solidFill>
                          <a:latin typeface="Calibri"/>
                          <a:ea typeface="Calibri"/>
                          <a:cs typeface="Calibri"/>
                          <a:sym typeface="Calibri"/>
                        </a:rPr>
                        <a:t>(Nhân viên kho thêm một chi tiết phiếu nhập vào phiếu nhập số 11 với mã sách bằng 1)</a:t>
                      </a:r>
                      <a:endParaRPr sz="2400">
                        <a:latin typeface="Calibri"/>
                        <a:ea typeface="Calibri"/>
                        <a:cs typeface="Calibri"/>
                        <a:sym typeface="Calibri"/>
                      </a:endParaRPr>
                    </a:p>
                  </a:txBody>
                  <a:tcPr marT="45725" marB="45725" marR="91450" marL="91450"/>
                </a:tc>
              </a:tr>
              <a:tr h="13621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9050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8288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304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pic>
        <p:nvPicPr>
          <p:cNvPr id="406" name="Google Shape;406;p27"/>
          <p:cNvPicPr preferRelativeResize="0"/>
          <p:nvPr/>
        </p:nvPicPr>
        <p:blipFill rotWithShape="1">
          <a:blip r:embed="rId4">
            <a:alphaModFix/>
          </a:blip>
          <a:srcRect b="0" l="0" r="0" t="0"/>
          <a:stretch/>
        </p:blipFill>
        <p:spPr>
          <a:xfrm>
            <a:off x="3241207" y="3704621"/>
            <a:ext cx="4005159" cy="1126451"/>
          </a:xfrm>
          <a:prstGeom prst="rect">
            <a:avLst/>
          </a:prstGeom>
          <a:noFill/>
          <a:ln>
            <a:noFill/>
          </a:ln>
        </p:spPr>
      </p:pic>
      <p:pic>
        <p:nvPicPr>
          <p:cNvPr id="407" name="Google Shape;407;p27"/>
          <p:cNvPicPr preferRelativeResize="0"/>
          <p:nvPr/>
        </p:nvPicPr>
        <p:blipFill rotWithShape="1">
          <a:blip r:embed="rId5">
            <a:alphaModFix/>
          </a:blip>
          <a:srcRect b="0" l="0" r="0" t="0"/>
          <a:stretch/>
        </p:blipFill>
        <p:spPr>
          <a:xfrm>
            <a:off x="3245969" y="5171768"/>
            <a:ext cx="5214699" cy="1587809"/>
          </a:xfrm>
          <a:prstGeom prst="rect">
            <a:avLst/>
          </a:prstGeom>
          <a:noFill/>
          <a:ln>
            <a:noFill/>
          </a:ln>
        </p:spPr>
      </p:pic>
      <p:pic>
        <p:nvPicPr>
          <p:cNvPr id="408" name="Google Shape;408;p27"/>
          <p:cNvPicPr preferRelativeResize="0"/>
          <p:nvPr/>
        </p:nvPicPr>
        <p:blipFill rotWithShape="1">
          <a:blip r:embed="rId6">
            <a:alphaModFix/>
          </a:blip>
          <a:srcRect b="0" l="0" r="0" t="0"/>
          <a:stretch/>
        </p:blipFill>
        <p:spPr>
          <a:xfrm>
            <a:off x="10287000" y="7112335"/>
            <a:ext cx="5091418" cy="1525118"/>
          </a:xfrm>
          <a:prstGeom prst="rect">
            <a:avLst/>
          </a:prstGeom>
          <a:noFill/>
          <a:ln>
            <a:noFill/>
          </a:ln>
        </p:spPr>
      </p:pic>
      <p:pic>
        <p:nvPicPr>
          <p:cNvPr id="409" name="Google Shape;409;p27"/>
          <p:cNvPicPr preferRelativeResize="0"/>
          <p:nvPr/>
        </p:nvPicPr>
        <p:blipFill rotWithShape="1">
          <a:blip r:embed="rId7">
            <a:alphaModFix/>
          </a:blip>
          <a:srcRect b="0" l="0" r="0" t="0"/>
          <a:stretch/>
        </p:blipFill>
        <p:spPr>
          <a:xfrm>
            <a:off x="3581400" y="8814161"/>
            <a:ext cx="4149654" cy="1129939"/>
          </a:xfrm>
          <a:prstGeom prst="rect">
            <a:avLst/>
          </a:prstGeom>
          <a:noFill/>
          <a:ln>
            <a:noFill/>
          </a:ln>
        </p:spPr>
      </p:pic>
      <p:sp>
        <p:nvSpPr>
          <p:cNvPr id="410" name="Google Shape;410;p27"/>
          <p:cNvSpPr txBox="1"/>
          <p:nvPr/>
        </p:nvSpPr>
        <p:spPr>
          <a:xfrm>
            <a:off x="329274" y="3802380"/>
            <a:ext cx="20329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Mô tả tình huống trên hệ quản trị Oracle</a:t>
            </a:r>
            <a:endParaRPr sz="24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28"/>
          <p:cNvPicPr preferRelativeResize="0"/>
          <p:nvPr/>
        </p:nvPicPr>
        <p:blipFill rotWithShape="1">
          <a:blip r:embed="rId3">
            <a:alphaModFix amt="34000"/>
          </a:blip>
          <a:srcRect b="10352" l="0" r="0" t="10352"/>
          <a:stretch/>
        </p:blipFill>
        <p:spPr>
          <a:xfrm>
            <a:off x="0" y="28268"/>
            <a:ext cx="18288000" cy="10287000"/>
          </a:xfrm>
          <a:prstGeom prst="rect">
            <a:avLst/>
          </a:prstGeom>
          <a:noFill/>
          <a:ln>
            <a:noFill/>
          </a:ln>
        </p:spPr>
      </p:pic>
      <p:sp>
        <p:nvSpPr>
          <p:cNvPr id="416" name="Google Shape;416;p28"/>
          <p:cNvSpPr/>
          <p:nvPr/>
        </p:nvSpPr>
        <p:spPr>
          <a:xfrm flipH="1">
            <a:off x="4648200" y="448173"/>
            <a:ext cx="10425773" cy="1676399"/>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Tình huống 1</a:t>
            </a:r>
            <a:endParaRPr/>
          </a:p>
        </p:txBody>
      </p:sp>
      <p:sp>
        <p:nvSpPr>
          <p:cNvPr id="417" name="Google Shape;417;p28"/>
          <p:cNvSpPr/>
          <p:nvPr/>
        </p:nvSpPr>
        <p:spPr>
          <a:xfrm>
            <a:off x="3241207" y="448174"/>
            <a:ext cx="3212642" cy="1676398"/>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3.1.1 Lost Update</a:t>
            </a:r>
            <a:endParaRPr b="1" sz="3200">
              <a:solidFill>
                <a:schemeClr val="lt1"/>
              </a:solidFill>
              <a:latin typeface="Calibri"/>
              <a:ea typeface="Calibri"/>
              <a:cs typeface="Calibri"/>
              <a:sym typeface="Calibri"/>
            </a:endParaRPr>
          </a:p>
        </p:txBody>
      </p:sp>
      <p:sp>
        <p:nvSpPr>
          <p:cNvPr id="418" name="Google Shape;418;p28"/>
          <p:cNvSpPr txBox="1"/>
          <p:nvPr/>
        </p:nvSpPr>
        <p:spPr>
          <a:xfrm>
            <a:off x="311689" y="2714630"/>
            <a:ext cx="551638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Mức chương trình</a:t>
            </a:r>
            <a:endParaRPr sz="4000">
              <a:solidFill>
                <a:schemeClr val="dk1"/>
              </a:solidFill>
              <a:latin typeface="Calibri"/>
              <a:ea typeface="Calibri"/>
              <a:cs typeface="Calibri"/>
              <a:sym typeface="Calibri"/>
            </a:endParaRPr>
          </a:p>
        </p:txBody>
      </p:sp>
      <p:pic>
        <p:nvPicPr>
          <p:cNvPr id="419" name="Google Shape;419;p28"/>
          <p:cNvPicPr preferRelativeResize="0"/>
          <p:nvPr/>
        </p:nvPicPr>
        <p:blipFill rotWithShape="1">
          <a:blip r:embed="rId4">
            <a:alphaModFix/>
          </a:blip>
          <a:srcRect b="0" l="0" r="0" t="0"/>
          <a:stretch/>
        </p:blipFill>
        <p:spPr>
          <a:xfrm>
            <a:off x="3886200" y="2714630"/>
            <a:ext cx="11164426" cy="6086470"/>
          </a:xfrm>
          <a:prstGeom prst="rect">
            <a:avLst/>
          </a:prstGeom>
          <a:noFill/>
          <a:ln>
            <a:noFill/>
          </a:ln>
        </p:spPr>
      </p:pic>
      <p:sp>
        <p:nvSpPr>
          <p:cNvPr id="420" name="Google Shape;420;p28"/>
          <p:cNvSpPr txBox="1"/>
          <p:nvPr/>
        </p:nvSpPr>
        <p:spPr>
          <a:xfrm>
            <a:off x="3867150" y="9129548"/>
            <a:ext cx="1144758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Màn hình 1: nhân viên bán hàng xem thông tin số lượng sách của sách số 1</a:t>
            </a:r>
            <a:endParaRPr sz="2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29"/>
          <p:cNvPicPr preferRelativeResize="0"/>
          <p:nvPr/>
        </p:nvPicPr>
        <p:blipFill rotWithShape="1">
          <a:blip r:embed="rId3">
            <a:alphaModFix amt="34000"/>
          </a:blip>
          <a:srcRect b="10352" l="0" r="0" t="10352"/>
          <a:stretch/>
        </p:blipFill>
        <p:spPr>
          <a:xfrm>
            <a:off x="0" y="28268"/>
            <a:ext cx="18288000" cy="10287000"/>
          </a:xfrm>
          <a:prstGeom prst="rect">
            <a:avLst/>
          </a:prstGeom>
          <a:noFill/>
          <a:ln>
            <a:noFill/>
          </a:ln>
        </p:spPr>
      </p:pic>
      <p:sp>
        <p:nvSpPr>
          <p:cNvPr id="426" name="Google Shape;426;p29"/>
          <p:cNvSpPr/>
          <p:nvPr/>
        </p:nvSpPr>
        <p:spPr>
          <a:xfrm flipH="1">
            <a:off x="4648200" y="448173"/>
            <a:ext cx="10425773" cy="1676399"/>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Tình huống 1</a:t>
            </a:r>
            <a:endParaRPr/>
          </a:p>
        </p:txBody>
      </p:sp>
      <p:sp>
        <p:nvSpPr>
          <p:cNvPr id="427" name="Google Shape;427;p29"/>
          <p:cNvSpPr/>
          <p:nvPr/>
        </p:nvSpPr>
        <p:spPr>
          <a:xfrm>
            <a:off x="3241207" y="448174"/>
            <a:ext cx="3212642" cy="1676398"/>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3.1.1 Lost Update</a:t>
            </a:r>
            <a:endParaRPr b="1" sz="3200">
              <a:solidFill>
                <a:schemeClr val="lt1"/>
              </a:solidFill>
              <a:latin typeface="Calibri"/>
              <a:ea typeface="Calibri"/>
              <a:cs typeface="Calibri"/>
              <a:sym typeface="Calibri"/>
            </a:endParaRPr>
          </a:p>
        </p:txBody>
      </p:sp>
      <p:sp>
        <p:nvSpPr>
          <p:cNvPr id="428" name="Google Shape;428;p29"/>
          <p:cNvSpPr txBox="1"/>
          <p:nvPr/>
        </p:nvSpPr>
        <p:spPr>
          <a:xfrm>
            <a:off x="311689" y="2714630"/>
            <a:ext cx="551638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Mức chương trình</a:t>
            </a:r>
            <a:endParaRPr sz="4000">
              <a:solidFill>
                <a:schemeClr val="dk1"/>
              </a:solidFill>
              <a:latin typeface="Calibri"/>
              <a:ea typeface="Calibri"/>
              <a:cs typeface="Calibri"/>
              <a:sym typeface="Calibri"/>
            </a:endParaRPr>
          </a:p>
        </p:txBody>
      </p:sp>
      <p:pic>
        <p:nvPicPr>
          <p:cNvPr id="429" name="Google Shape;429;p29"/>
          <p:cNvPicPr preferRelativeResize="0"/>
          <p:nvPr/>
        </p:nvPicPr>
        <p:blipFill rotWithShape="1">
          <a:blip r:embed="rId4">
            <a:alphaModFix/>
          </a:blip>
          <a:srcRect b="0" l="0" r="0" t="0"/>
          <a:stretch/>
        </p:blipFill>
        <p:spPr>
          <a:xfrm>
            <a:off x="111202" y="3327980"/>
            <a:ext cx="8804198" cy="4330120"/>
          </a:xfrm>
          <a:prstGeom prst="rect">
            <a:avLst/>
          </a:prstGeom>
          <a:noFill/>
          <a:ln>
            <a:noFill/>
          </a:ln>
        </p:spPr>
      </p:pic>
      <p:sp>
        <p:nvSpPr>
          <p:cNvPr id="430" name="Google Shape;430;p29"/>
          <p:cNvSpPr txBox="1"/>
          <p:nvPr/>
        </p:nvSpPr>
        <p:spPr>
          <a:xfrm>
            <a:off x="609600" y="8039100"/>
            <a:ext cx="7763412"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Màn hình 1: Nhân viên bán hàng thêm một chi tiết vào hóa đơn số 368 với mã sách số 1 và số lượng 22 cuốn (bán toán bộ sách số 1)</a:t>
            </a:r>
            <a:endParaRPr sz="2400">
              <a:solidFill>
                <a:schemeClr val="dk1"/>
              </a:solidFill>
              <a:latin typeface="Calibri"/>
              <a:ea typeface="Calibri"/>
              <a:cs typeface="Calibri"/>
              <a:sym typeface="Calibri"/>
            </a:endParaRPr>
          </a:p>
        </p:txBody>
      </p:sp>
      <p:pic>
        <p:nvPicPr>
          <p:cNvPr id="431" name="Google Shape;431;p29"/>
          <p:cNvPicPr preferRelativeResize="0"/>
          <p:nvPr/>
        </p:nvPicPr>
        <p:blipFill rotWithShape="1">
          <a:blip r:embed="rId5">
            <a:alphaModFix/>
          </a:blip>
          <a:srcRect b="0" l="0" r="0" t="0"/>
          <a:stretch/>
        </p:blipFill>
        <p:spPr>
          <a:xfrm>
            <a:off x="9067800" y="3327980"/>
            <a:ext cx="9114824" cy="4330120"/>
          </a:xfrm>
          <a:prstGeom prst="rect">
            <a:avLst/>
          </a:prstGeom>
          <a:noFill/>
          <a:ln>
            <a:noFill/>
          </a:ln>
        </p:spPr>
      </p:pic>
      <p:sp>
        <p:nvSpPr>
          <p:cNvPr id="432" name="Google Shape;432;p29"/>
          <p:cNvSpPr txBox="1"/>
          <p:nvPr/>
        </p:nvSpPr>
        <p:spPr>
          <a:xfrm>
            <a:off x="9910226" y="8039100"/>
            <a:ext cx="7234773"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Màn hình 2: Nhân viên kho thêm một chi tiết vào phiếu nhập số 11 với mã sách số 1 và số lượng 100 cuốn</a:t>
            </a:r>
            <a:endParaRPr sz="24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3"/>
          <p:cNvPicPr preferRelativeResize="0"/>
          <p:nvPr/>
        </p:nvPicPr>
        <p:blipFill rotWithShape="1">
          <a:blip r:embed="rId3">
            <a:alphaModFix amt="34000"/>
          </a:blip>
          <a:srcRect b="10352" l="0" r="0" t="10352"/>
          <a:stretch/>
        </p:blipFill>
        <p:spPr>
          <a:xfrm>
            <a:off x="-49427" y="-8145"/>
            <a:ext cx="18288000" cy="10287000"/>
          </a:xfrm>
          <a:prstGeom prst="rect">
            <a:avLst/>
          </a:prstGeom>
          <a:noFill/>
          <a:ln>
            <a:noFill/>
          </a:ln>
        </p:spPr>
      </p:pic>
      <p:grpSp>
        <p:nvGrpSpPr>
          <p:cNvPr id="115" name="Google Shape;115;p3"/>
          <p:cNvGrpSpPr/>
          <p:nvPr/>
        </p:nvGrpSpPr>
        <p:grpSpPr>
          <a:xfrm>
            <a:off x="1994007" y="2836756"/>
            <a:ext cx="1537682" cy="1544574"/>
            <a:chOff x="1813" y="0"/>
            <a:chExt cx="809173" cy="812800"/>
          </a:xfrm>
        </p:grpSpPr>
        <p:sp>
          <p:nvSpPr>
            <p:cNvPr id="116" name="Google Shape;116;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966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lang="en-US" sz="5400">
                  <a:solidFill>
                    <a:srgbClr val="FFFFFF"/>
                  </a:solidFill>
                  <a:latin typeface="Calibri"/>
                  <a:ea typeface="Calibri"/>
                  <a:cs typeface="Calibri"/>
                  <a:sym typeface="Calibri"/>
                </a:rPr>
                <a:t>1</a:t>
              </a:r>
              <a:endParaRPr/>
            </a:p>
          </p:txBody>
        </p:sp>
      </p:grpSp>
      <p:grpSp>
        <p:nvGrpSpPr>
          <p:cNvPr id="118" name="Google Shape;118;p3"/>
          <p:cNvGrpSpPr/>
          <p:nvPr/>
        </p:nvGrpSpPr>
        <p:grpSpPr>
          <a:xfrm>
            <a:off x="7957192" y="2836756"/>
            <a:ext cx="1537682" cy="1544574"/>
            <a:chOff x="1813" y="0"/>
            <a:chExt cx="809173" cy="812800"/>
          </a:xfrm>
        </p:grpSpPr>
        <p:sp>
          <p:nvSpPr>
            <p:cNvPr id="119" name="Google Shape;119;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966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lang="en-US" sz="5400">
                  <a:solidFill>
                    <a:srgbClr val="FFFFFF"/>
                  </a:solidFill>
                  <a:latin typeface="Calibri"/>
                  <a:ea typeface="Calibri"/>
                  <a:cs typeface="Calibri"/>
                  <a:sym typeface="Calibri"/>
                </a:rPr>
                <a:t>2</a:t>
              </a:r>
              <a:endParaRPr/>
            </a:p>
          </p:txBody>
        </p:sp>
      </p:grpSp>
      <p:grpSp>
        <p:nvGrpSpPr>
          <p:cNvPr id="121" name="Google Shape;121;p3"/>
          <p:cNvGrpSpPr/>
          <p:nvPr/>
        </p:nvGrpSpPr>
        <p:grpSpPr>
          <a:xfrm>
            <a:off x="13834856" y="2836756"/>
            <a:ext cx="1537682" cy="1544574"/>
            <a:chOff x="1813" y="0"/>
            <a:chExt cx="809173" cy="812800"/>
          </a:xfrm>
        </p:grpSpPr>
        <p:sp>
          <p:nvSpPr>
            <p:cNvPr id="122" name="Google Shape;122;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966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lang="en-US" sz="5400">
                  <a:solidFill>
                    <a:srgbClr val="FFFFFF"/>
                  </a:solidFill>
                  <a:latin typeface="Calibri"/>
                  <a:ea typeface="Calibri"/>
                  <a:cs typeface="Calibri"/>
                  <a:sym typeface="Calibri"/>
                </a:rPr>
                <a:t>3</a:t>
              </a:r>
              <a:endParaRPr/>
            </a:p>
          </p:txBody>
        </p:sp>
      </p:grpSp>
      <p:sp>
        <p:nvSpPr>
          <p:cNvPr id="124" name="Google Shape;124;p3"/>
          <p:cNvSpPr txBox="1"/>
          <p:nvPr/>
        </p:nvSpPr>
        <p:spPr>
          <a:xfrm>
            <a:off x="1166848" y="4646760"/>
            <a:ext cx="3306074" cy="48859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200">
                <a:solidFill>
                  <a:srgbClr val="000000"/>
                </a:solidFill>
                <a:latin typeface="Calibri"/>
                <a:ea typeface="Calibri"/>
                <a:cs typeface="Calibri"/>
                <a:sym typeface="Calibri"/>
              </a:rPr>
              <a:t>Giới Thiệu</a:t>
            </a:r>
            <a:endParaRPr b="1" sz="3200">
              <a:solidFill>
                <a:srgbClr val="000000"/>
              </a:solidFill>
              <a:latin typeface="Calibri"/>
              <a:ea typeface="Calibri"/>
              <a:cs typeface="Calibri"/>
              <a:sym typeface="Calibri"/>
            </a:endParaRPr>
          </a:p>
        </p:txBody>
      </p:sp>
      <p:sp>
        <p:nvSpPr>
          <p:cNvPr id="125" name="Google Shape;125;p3"/>
          <p:cNvSpPr txBox="1"/>
          <p:nvPr/>
        </p:nvSpPr>
        <p:spPr>
          <a:xfrm>
            <a:off x="890223" y="0"/>
            <a:ext cx="16507551" cy="131747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800">
                <a:solidFill>
                  <a:srgbClr val="998D38"/>
                </a:solidFill>
                <a:latin typeface="Calibri"/>
                <a:ea typeface="Calibri"/>
                <a:cs typeface="Calibri"/>
                <a:sym typeface="Calibri"/>
              </a:rPr>
              <a:t>NỘI DUNG </a:t>
            </a:r>
            <a:endParaRPr/>
          </a:p>
        </p:txBody>
      </p:sp>
      <p:sp>
        <p:nvSpPr>
          <p:cNvPr id="126" name="Google Shape;126;p3"/>
          <p:cNvSpPr/>
          <p:nvPr/>
        </p:nvSpPr>
        <p:spPr>
          <a:xfrm>
            <a:off x="16481105" y="-425939"/>
            <a:ext cx="2697118" cy="2971477"/>
          </a:xfrm>
          <a:custGeom>
            <a:rect b="b" l="l" r="r" t="t"/>
            <a:pathLst>
              <a:path extrusionOk="0" h="2971477" w="2697118">
                <a:moveTo>
                  <a:pt x="0" y="0"/>
                </a:moveTo>
                <a:lnTo>
                  <a:pt x="2697118" y="0"/>
                </a:lnTo>
                <a:lnTo>
                  <a:pt x="2697118" y="2971477"/>
                </a:lnTo>
                <a:lnTo>
                  <a:pt x="0" y="2971477"/>
                </a:lnTo>
                <a:lnTo>
                  <a:pt x="0" y="0"/>
                </a:lnTo>
                <a:close/>
              </a:path>
            </a:pathLst>
          </a:custGeom>
          <a:blipFill rotWithShape="1">
            <a:blip r:embed="rId4">
              <a:alphaModFix/>
            </a:blip>
            <a:stretch>
              <a:fillRect b="-4407" l="0" r="0" t="0"/>
            </a:stretch>
          </a:blipFill>
          <a:ln>
            <a:noFill/>
          </a:ln>
        </p:spPr>
      </p:sp>
      <p:sp>
        <p:nvSpPr>
          <p:cNvPr id="127" name="Google Shape;127;p3"/>
          <p:cNvSpPr/>
          <p:nvPr/>
        </p:nvSpPr>
        <p:spPr>
          <a:xfrm>
            <a:off x="-488893" y="-371263"/>
            <a:ext cx="4616668" cy="2024815"/>
          </a:xfrm>
          <a:custGeom>
            <a:rect b="b" l="l" r="r" t="t"/>
            <a:pathLst>
              <a:path extrusionOk="0" h="3535977" w="9790082">
                <a:moveTo>
                  <a:pt x="0" y="0"/>
                </a:moveTo>
                <a:lnTo>
                  <a:pt x="9790083" y="0"/>
                </a:lnTo>
                <a:lnTo>
                  <a:pt x="9790083" y="3535978"/>
                </a:lnTo>
                <a:lnTo>
                  <a:pt x="0" y="3535978"/>
                </a:lnTo>
                <a:lnTo>
                  <a:pt x="0" y="0"/>
                </a:lnTo>
                <a:close/>
              </a:path>
            </a:pathLst>
          </a:custGeom>
          <a:blipFill rotWithShape="1">
            <a:blip r:embed="rId5">
              <a:alphaModFix/>
            </a:blip>
            <a:stretch>
              <a:fillRect b="-4470" l="0" r="0" t="0"/>
            </a:stretch>
          </a:blipFill>
          <a:ln>
            <a:noFill/>
          </a:ln>
        </p:spPr>
      </p:sp>
      <p:grpSp>
        <p:nvGrpSpPr>
          <p:cNvPr id="128" name="Google Shape;128;p3"/>
          <p:cNvGrpSpPr/>
          <p:nvPr/>
        </p:nvGrpSpPr>
        <p:grpSpPr>
          <a:xfrm>
            <a:off x="5198447" y="6410336"/>
            <a:ext cx="1537682" cy="1544574"/>
            <a:chOff x="1813" y="0"/>
            <a:chExt cx="809173" cy="812800"/>
          </a:xfrm>
        </p:grpSpPr>
        <p:sp>
          <p:nvSpPr>
            <p:cNvPr id="129" name="Google Shape;129;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966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lang="en-US" sz="5400">
                  <a:solidFill>
                    <a:srgbClr val="FFFFFF"/>
                  </a:solidFill>
                  <a:latin typeface="Calibri"/>
                  <a:ea typeface="Calibri"/>
                  <a:cs typeface="Calibri"/>
                  <a:sym typeface="Calibri"/>
                </a:rPr>
                <a:t>4</a:t>
              </a:r>
              <a:endParaRPr/>
            </a:p>
          </p:txBody>
        </p:sp>
      </p:grpSp>
      <p:grpSp>
        <p:nvGrpSpPr>
          <p:cNvPr id="131" name="Google Shape;131;p3"/>
          <p:cNvGrpSpPr/>
          <p:nvPr/>
        </p:nvGrpSpPr>
        <p:grpSpPr>
          <a:xfrm>
            <a:off x="11161632" y="6410336"/>
            <a:ext cx="1537682" cy="1544574"/>
            <a:chOff x="1813" y="0"/>
            <a:chExt cx="809173" cy="812800"/>
          </a:xfrm>
        </p:grpSpPr>
        <p:sp>
          <p:nvSpPr>
            <p:cNvPr id="132" name="Google Shape;132;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966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lang="en-US" sz="5400">
                  <a:solidFill>
                    <a:srgbClr val="FFFFFF"/>
                  </a:solidFill>
                  <a:latin typeface="Calibri"/>
                  <a:ea typeface="Calibri"/>
                  <a:cs typeface="Calibri"/>
                  <a:sym typeface="Calibri"/>
                </a:rPr>
                <a:t>5</a:t>
              </a:r>
              <a:endParaRPr/>
            </a:p>
          </p:txBody>
        </p:sp>
      </p:grpSp>
      <p:sp>
        <p:nvSpPr>
          <p:cNvPr id="134" name="Google Shape;134;p3"/>
          <p:cNvSpPr txBox="1"/>
          <p:nvPr/>
        </p:nvSpPr>
        <p:spPr>
          <a:xfrm>
            <a:off x="4127775" y="8246417"/>
            <a:ext cx="3824862" cy="48731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200">
                <a:solidFill>
                  <a:srgbClr val="000000"/>
                </a:solidFill>
                <a:latin typeface="Calibri"/>
                <a:ea typeface="Calibri"/>
                <a:cs typeface="Calibri"/>
                <a:sym typeface="Calibri"/>
              </a:rPr>
              <a:t>Thiết Kế Giao Diện</a:t>
            </a:r>
            <a:endParaRPr b="1" sz="3200">
              <a:solidFill>
                <a:srgbClr val="000000"/>
              </a:solidFill>
              <a:latin typeface="Calibri"/>
              <a:ea typeface="Calibri"/>
              <a:cs typeface="Calibri"/>
              <a:sym typeface="Calibri"/>
            </a:endParaRPr>
          </a:p>
        </p:txBody>
      </p:sp>
      <p:sp>
        <p:nvSpPr>
          <p:cNvPr id="135" name="Google Shape;135;p3"/>
          <p:cNvSpPr txBox="1"/>
          <p:nvPr/>
        </p:nvSpPr>
        <p:spPr>
          <a:xfrm>
            <a:off x="10040378" y="8245135"/>
            <a:ext cx="3794478" cy="48859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200">
                <a:solidFill>
                  <a:srgbClr val="000000"/>
                </a:solidFill>
                <a:latin typeface="Calibri"/>
                <a:ea typeface="Calibri"/>
                <a:cs typeface="Calibri"/>
                <a:sym typeface="Calibri"/>
              </a:rPr>
              <a:t>Kết Luận</a:t>
            </a:r>
            <a:endParaRPr b="1" sz="3200">
              <a:solidFill>
                <a:srgbClr val="000000"/>
              </a:solidFill>
              <a:latin typeface="Calibri"/>
              <a:ea typeface="Calibri"/>
              <a:cs typeface="Calibri"/>
              <a:sym typeface="Calibri"/>
            </a:endParaRPr>
          </a:p>
        </p:txBody>
      </p:sp>
      <p:sp>
        <p:nvSpPr>
          <p:cNvPr id="136" name="Google Shape;136;p3"/>
          <p:cNvSpPr txBox="1"/>
          <p:nvPr/>
        </p:nvSpPr>
        <p:spPr>
          <a:xfrm>
            <a:off x="6799904" y="4622324"/>
            <a:ext cx="4096696" cy="974626"/>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200">
                <a:solidFill>
                  <a:srgbClr val="000000"/>
                </a:solidFill>
                <a:latin typeface="Calibri"/>
                <a:ea typeface="Calibri"/>
                <a:cs typeface="Calibri"/>
                <a:sym typeface="Calibri"/>
              </a:rPr>
              <a:t>Xây Dựng Và Quản Lý Giao Tác</a:t>
            </a:r>
            <a:endParaRPr b="1" sz="3200">
              <a:solidFill>
                <a:srgbClr val="000000"/>
              </a:solidFill>
              <a:latin typeface="Calibri"/>
              <a:ea typeface="Calibri"/>
              <a:cs typeface="Calibri"/>
              <a:sym typeface="Calibri"/>
            </a:endParaRPr>
          </a:p>
        </p:txBody>
      </p:sp>
      <p:sp>
        <p:nvSpPr>
          <p:cNvPr id="137" name="Google Shape;137;p3"/>
          <p:cNvSpPr txBox="1"/>
          <p:nvPr/>
        </p:nvSpPr>
        <p:spPr>
          <a:xfrm>
            <a:off x="12577416" y="4622324"/>
            <a:ext cx="4096696" cy="48731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200">
                <a:solidFill>
                  <a:srgbClr val="000000"/>
                </a:solidFill>
                <a:latin typeface="Calibri"/>
                <a:ea typeface="Calibri"/>
                <a:cs typeface="Calibri"/>
                <a:sym typeface="Calibri"/>
              </a:rPr>
              <a:t>Xử lý đồng thời</a:t>
            </a:r>
            <a:endParaRPr b="1" sz="3200">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p:tgtEl>
                                          <p:spTgt spid="1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500"/>
                                        <p:tgtEl>
                                          <p:spTgt spid="12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500"/>
                                        <p:tgtEl>
                                          <p:spTgt spid="12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500"/>
                                        <p:tgtEl>
                                          <p:spTgt spid="1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500"/>
                                        <p:tgtEl>
                                          <p:spTgt spid="13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500"/>
                                        <p:tgtEl>
                                          <p:spTgt spid="1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p:tgtEl>
                                          <p:spTgt spid="1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500"/>
                                        <p:tgtEl>
                                          <p:spTgt spid="13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500"/>
                                        <p:tgtEl>
                                          <p:spTgt spid="13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500"/>
                                        <p:tgtEl>
                                          <p:spTgt spid="13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30"/>
          <p:cNvPicPr preferRelativeResize="0"/>
          <p:nvPr/>
        </p:nvPicPr>
        <p:blipFill rotWithShape="1">
          <a:blip r:embed="rId3">
            <a:alphaModFix amt="34000"/>
          </a:blip>
          <a:srcRect b="10352" l="0" r="0" t="10352"/>
          <a:stretch/>
        </p:blipFill>
        <p:spPr>
          <a:xfrm>
            <a:off x="0" y="28268"/>
            <a:ext cx="18288000" cy="10287000"/>
          </a:xfrm>
          <a:prstGeom prst="rect">
            <a:avLst/>
          </a:prstGeom>
          <a:noFill/>
          <a:ln>
            <a:noFill/>
          </a:ln>
        </p:spPr>
      </p:pic>
      <p:sp>
        <p:nvSpPr>
          <p:cNvPr id="438" name="Google Shape;438;p30"/>
          <p:cNvSpPr/>
          <p:nvPr/>
        </p:nvSpPr>
        <p:spPr>
          <a:xfrm flipH="1">
            <a:off x="4648200" y="448173"/>
            <a:ext cx="10425773" cy="1676399"/>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Tình huống 1</a:t>
            </a:r>
            <a:endParaRPr/>
          </a:p>
        </p:txBody>
      </p:sp>
      <p:sp>
        <p:nvSpPr>
          <p:cNvPr id="439" name="Google Shape;439;p30"/>
          <p:cNvSpPr/>
          <p:nvPr/>
        </p:nvSpPr>
        <p:spPr>
          <a:xfrm>
            <a:off x="3241207" y="448174"/>
            <a:ext cx="3212642" cy="1676398"/>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3.1.1 Lost Update</a:t>
            </a:r>
            <a:endParaRPr b="1" sz="3200">
              <a:solidFill>
                <a:schemeClr val="lt1"/>
              </a:solidFill>
              <a:latin typeface="Calibri"/>
              <a:ea typeface="Calibri"/>
              <a:cs typeface="Calibri"/>
              <a:sym typeface="Calibri"/>
            </a:endParaRPr>
          </a:p>
        </p:txBody>
      </p:sp>
      <p:sp>
        <p:nvSpPr>
          <p:cNvPr id="440" name="Google Shape;440;p30"/>
          <p:cNvSpPr txBox="1"/>
          <p:nvPr/>
        </p:nvSpPr>
        <p:spPr>
          <a:xfrm>
            <a:off x="468759" y="2313644"/>
            <a:ext cx="551638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Mức chương trình</a:t>
            </a:r>
            <a:endParaRPr sz="4000">
              <a:solidFill>
                <a:schemeClr val="dk1"/>
              </a:solidFill>
              <a:latin typeface="Calibri"/>
              <a:ea typeface="Calibri"/>
              <a:cs typeface="Calibri"/>
              <a:sym typeface="Calibri"/>
            </a:endParaRPr>
          </a:p>
        </p:txBody>
      </p:sp>
      <p:sp>
        <p:nvSpPr>
          <p:cNvPr id="441" name="Google Shape;441;p30"/>
          <p:cNvSpPr txBox="1"/>
          <p:nvPr/>
        </p:nvSpPr>
        <p:spPr>
          <a:xfrm>
            <a:off x="838200" y="9469494"/>
            <a:ext cx="105156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Màn hình 1: nhân viên bán hàng xem thông tin số lượng sách lần nữa</a:t>
            </a:r>
            <a:endParaRPr sz="2800">
              <a:solidFill>
                <a:schemeClr val="dk1"/>
              </a:solidFill>
              <a:latin typeface="Calibri"/>
              <a:ea typeface="Calibri"/>
              <a:cs typeface="Calibri"/>
              <a:sym typeface="Calibri"/>
            </a:endParaRPr>
          </a:p>
        </p:txBody>
      </p:sp>
      <p:pic>
        <p:nvPicPr>
          <p:cNvPr id="442" name="Google Shape;442;p30"/>
          <p:cNvPicPr preferRelativeResize="0"/>
          <p:nvPr/>
        </p:nvPicPr>
        <p:blipFill rotWithShape="1">
          <a:blip r:embed="rId4">
            <a:alphaModFix/>
          </a:blip>
          <a:srcRect b="0" l="0" r="0" t="0"/>
          <a:stretch/>
        </p:blipFill>
        <p:spPr>
          <a:xfrm>
            <a:off x="454471" y="2898419"/>
            <a:ext cx="11575511" cy="6301430"/>
          </a:xfrm>
          <a:prstGeom prst="rect">
            <a:avLst/>
          </a:prstGeom>
          <a:noFill/>
          <a:ln>
            <a:noFill/>
          </a:ln>
        </p:spPr>
      </p:pic>
      <p:sp>
        <p:nvSpPr>
          <p:cNvPr id="443" name="Google Shape;443;p30"/>
          <p:cNvSpPr txBox="1"/>
          <p:nvPr/>
        </p:nvSpPr>
        <p:spPr>
          <a:xfrm>
            <a:off x="12192000" y="2857500"/>
            <a:ext cx="5641529" cy="648882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Kết quả hiển thị cả 2 mức đều là 122 cuốn sách, Kết quả đúng phải là 100 cuốn 🡪 mất dữ liệu.</a:t>
            </a:r>
            <a:endParaRPr/>
          </a:p>
          <a:p>
            <a:pPr indent="0" lvl="0" marL="0" marR="0" rtl="0" algn="just">
              <a:lnSpc>
                <a:spcPct val="150000"/>
              </a:lnSpc>
              <a:spcBef>
                <a:spcPts val="0"/>
              </a:spcBef>
              <a:spcAft>
                <a:spcPts val="0"/>
              </a:spcAft>
              <a:buNone/>
            </a:pPr>
            <a:r>
              <a:t/>
            </a:r>
            <a:endParaRPr sz="28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Nguyên nhân: Khi transaction T1 thực hiện cập nhật lại số lượng sách sau khi tạo chi tiết hóa đơn nhưng chưa commit dữ liệu cùng lúc đó Transaction T2 cập nhật ghi đè làm mất dữ liệu.</a:t>
            </a:r>
            <a:endParaRPr sz="2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31"/>
          <p:cNvPicPr preferRelativeResize="0"/>
          <p:nvPr/>
        </p:nvPicPr>
        <p:blipFill rotWithShape="1">
          <a:blip r:embed="rId3">
            <a:alphaModFix amt="34000"/>
          </a:blip>
          <a:srcRect b="10352" l="0" r="0" t="10352"/>
          <a:stretch/>
        </p:blipFill>
        <p:spPr>
          <a:xfrm>
            <a:off x="0" y="28268"/>
            <a:ext cx="18288000" cy="10287000"/>
          </a:xfrm>
          <a:prstGeom prst="rect">
            <a:avLst/>
          </a:prstGeom>
          <a:noFill/>
          <a:ln>
            <a:noFill/>
          </a:ln>
        </p:spPr>
      </p:pic>
      <p:sp>
        <p:nvSpPr>
          <p:cNvPr id="449" name="Google Shape;449;p31"/>
          <p:cNvSpPr/>
          <p:nvPr/>
        </p:nvSpPr>
        <p:spPr>
          <a:xfrm flipH="1">
            <a:off x="4648200" y="448173"/>
            <a:ext cx="10425773" cy="1676399"/>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dk1"/>
                </a:solidFill>
                <a:latin typeface="Calibri"/>
                <a:ea typeface="Calibri"/>
                <a:cs typeface="Calibri"/>
                <a:sym typeface="Calibri"/>
              </a:rPr>
              <a:t>Tình huống 2</a:t>
            </a:r>
            <a:endParaRPr/>
          </a:p>
        </p:txBody>
      </p:sp>
      <p:sp>
        <p:nvSpPr>
          <p:cNvPr id="450" name="Google Shape;450;p31"/>
          <p:cNvSpPr/>
          <p:nvPr/>
        </p:nvSpPr>
        <p:spPr>
          <a:xfrm>
            <a:off x="3241207" y="448174"/>
            <a:ext cx="3212642" cy="1676398"/>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3.1.1 Lost Update</a:t>
            </a:r>
            <a:endParaRPr b="1" sz="2800">
              <a:solidFill>
                <a:schemeClr val="lt1"/>
              </a:solidFill>
              <a:latin typeface="Calibri"/>
              <a:ea typeface="Calibri"/>
              <a:cs typeface="Calibri"/>
              <a:sym typeface="Calibri"/>
            </a:endParaRPr>
          </a:p>
        </p:txBody>
      </p:sp>
      <p:graphicFrame>
        <p:nvGraphicFramePr>
          <p:cNvPr id="451" name="Google Shape;451;p31"/>
          <p:cNvGraphicFramePr/>
          <p:nvPr/>
        </p:nvGraphicFramePr>
        <p:xfrm>
          <a:off x="2209800" y="2324100"/>
          <a:ext cx="3000000" cy="3000000"/>
        </p:xfrm>
        <a:graphic>
          <a:graphicData uri="http://schemas.openxmlformats.org/drawingml/2006/table">
            <a:tbl>
              <a:tblPr bandRow="1" firstRow="1">
                <a:noFill/>
                <a:tableStyleId>{20C3E85E-E02B-4128-91EF-8C20314F90F3}</a:tableStyleId>
              </a:tblPr>
              <a:tblGrid>
                <a:gridCol w="7315200"/>
                <a:gridCol w="7315200"/>
              </a:tblGrid>
              <a:tr h="1295400">
                <a:tc>
                  <a:txBody>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Transaction T1</a:t>
                      </a:r>
                      <a:endParaRPr b="1" sz="24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400">
                          <a:solidFill>
                            <a:schemeClr val="lt1"/>
                          </a:solidFill>
                          <a:latin typeface="Calibri"/>
                          <a:ea typeface="Calibri"/>
                          <a:cs typeface="Calibri"/>
                          <a:sym typeface="Calibri"/>
                        </a:rPr>
                        <a:t>(nhân viên bán hàng 1 thêm một chi tiết hóa đơn vào hóa đơn số 368 với mã sách bằng 1)</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Transaction T2</a:t>
                      </a:r>
                      <a:endParaRPr b="1" sz="24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400">
                          <a:solidFill>
                            <a:schemeClr val="lt1"/>
                          </a:solidFill>
                          <a:latin typeface="Calibri"/>
                          <a:ea typeface="Calibri"/>
                          <a:cs typeface="Calibri"/>
                          <a:sym typeface="Calibri"/>
                        </a:rPr>
                        <a:t>(nhân viên bán hàng 2 thêm một chi tiết hóa đơn vào hóa đơn số 3 với mã sách bằng 1)</a:t>
                      </a:r>
                      <a:endParaRPr sz="2400">
                        <a:latin typeface="Calibri"/>
                        <a:ea typeface="Calibri"/>
                        <a:cs typeface="Calibri"/>
                        <a:sym typeface="Calibri"/>
                      </a:endParaRPr>
                    </a:p>
                  </a:txBody>
                  <a:tcPr marT="45725" marB="45725" marR="91450" marL="91450"/>
                </a:tc>
              </a:tr>
              <a:tr h="15392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9659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5240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5392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pic>
        <p:nvPicPr>
          <p:cNvPr id="452" name="Google Shape;452;p31"/>
          <p:cNvPicPr preferRelativeResize="0"/>
          <p:nvPr/>
        </p:nvPicPr>
        <p:blipFill rotWithShape="1">
          <a:blip r:embed="rId4">
            <a:alphaModFix/>
          </a:blip>
          <a:srcRect b="0" l="0" r="0" t="0"/>
          <a:stretch/>
        </p:blipFill>
        <p:spPr>
          <a:xfrm>
            <a:off x="2691473" y="3723321"/>
            <a:ext cx="4546397" cy="1278674"/>
          </a:xfrm>
          <a:prstGeom prst="rect">
            <a:avLst/>
          </a:prstGeom>
          <a:noFill/>
          <a:ln>
            <a:noFill/>
          </a:ln>
        </p:spPr>
      </p:pic>
      <p:pic>
        <p:nvPicPr>
          <p:cNvPr id="453" name="Google Shape;453;p31"/>
          <p:cNvPicPr preferRelativeResize="0"/>
          <p:nvPr/>
        </p:nvPicPr>
        <p:blipFill rotWithShape="1">
          <a:blip r:embed="rId5">
            <a:alphaModFix/>
          </a:blip>
          <a:srcRect b="0" l="0" r="0" t="0"/>
          <a:stretch/>
        </p:blipFill>
        <p:spPr>
          <a:xfrm>
            <a:off x="2691473" y="5285006"/>
            <a:ext cx="5541430" cy="1687294"/>
          </a:xfrm>
          <a:prstGeom prst="rect">
            <a:avLst/>
          </a:prstGeom>
          <a:noFill/>
          <a:ln>
            <a:noFill/>
          </a:ln>
        </p:spPr>
      </p:pic>
      <p:pic>
        <p:nvPicPr>
          <p:cNvPr descr="A black screen with white text&#10;&#10;Description automatically generated with low confidence" id="454" name="Google Shape;454;p31"/>
          <p:cNvPicPr preferRelativeResize="0"/>
          <p:nvPr/>
        </p:nvPicPr>
        <p:blipFill rotWithShape="1">
          <a:blip r:embed="rId6">
            <a:alphaModFix/>
          </a:blip>
          <a:srcRect b="0" l="0" r="0" t="0"/>
          <a:stretch/>
        </p:blipFill>
        <p:spPr>
          <a:xfrm>
            <a:off x="10526370" y="3723321"/>
            <a:ext cx="4547603" cy="1278673"/>
          </a:xfrm>
          <a:prstGeom prst="rect">
            <a:avLst/>
          </a:prstGeom>
          <a:noFill/>
          <a:ln>
            <a:noFill/>
          </a:ln>
        </p:spPr>
      </p:pic>
      <p:pic>
        <p:nvPicPr>
          <p:cNvPr descr="A black background with white text&#10;&#10;Description automatically generated with low confidence" id="455" name="Google Shape;455;p31"/>
          <p:cNvPicPr preferRelativeResize="0"/>
          <p:nvPr/>
        </p:nvPicPr>
        <p:blipFill rotWithShape="1">
          <a:blip r:embed="rId7">
            <a:alphaModFix/>
          </a:blip>
          <a:srcRect b="0" l="0" r="0" t="0"/>
          <a:stretch/>
        </p:blipFill>
        <p:spPr>
          <a:xfrm>
            <a:off x="10526370" y="7486098"/>
            <a:ext cx="4595560" cy="953604"/>
          </a:xfrm>
          <a:prstGeom prst="rect">
            <a:avLst/>
          </a:prstGeom>
          <a:noFill/>
          <a:ln>
            <a:noFill/>
          </a:ln>
        </p:spPr>
      </p:pic>
      <p:pic>
        <p:nvPicPr>
          <p:cNvPr descr="A black screen with white text&#10;&#10;Description automatically generated with low confidence" id="456" name="Google Shape;456;p31"/>
          <p:cNvPicPr preferRelativeResize="0"/>
          <p:nvPr/>
        </p:nvPicPr>
        <p:blipFill rotWithShape="1">
          <a:blip r:embed="rId8">
            <a:alphaModFix/>
          </a:blip>
          <a:srcRect b="0" l="0" r="0" t="0"/>
          <a:stretch/>
        </p:blipFill>
        <p:spPr>
          <a:xfrm>
            <a:off x="2691473" y="8789143"/>
            <a:ext cx="3970068" cy="1144063"/>
          </a:xfrm>
          <a:prstGeom prst="rect">
            <a:avLst/>
          </a:prstGeom>
          <a:noFill/>
          <a:ln>
            <a:noFill/>
          </a:ln>
        </p:spPr>
      </p:pic>
      <p:sp>
        <p:nvSpPr>
          <p:cNvPr id="457" name="Google Shape;457;p31"/>
          <p:cNvSpPr txBox="1"/>
          <p:nvPr/>
        </p:nvSpPr>
        <p:spPr>
          <a:xfrm>
            <a:off x="227210" y="3756658"/>
            <a:ext cx="2032926"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Mô tả tình huống trên hệ quản trị Oracle</a:t>
            </a:r>
            <a:endParaRPr sz="2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32"/>
          <p:cNvPicPr preferRelativeResize="0"/>
          <p:nvPr/>
        </p:nvPicPr>
        <p:blipFill rotWithShape="1">
          <a:blip r:embed="rId3">
            <a:alphaModFix amt="34000"/>
          </a:blip>
          <a:srcRect b="10352" l="0" r="0" t="10352"/>
          <a:stretch/>
        </p:blipFill>
        <p:spPr>
          <a:xfrm>
            <a:off x="0" y="28268"/>
            <a:ext cx="18288000" cy="10287000"/>
          </a:xfrm>
          <a:prstGeom prst="rect">
            <a:avLst/>
          </a:prstGeom>
          <a:noFill/>
          <a:ln>
            <a:noFill/>
          </a:ln>
        </p:spPr>
      </p:pic>
      <p:sp>
        <p:nvSpPr>
          <p:cNvPr id="463" name="Google Shape;463;p32"/>
          <p:cNvSpPr/>
          <p:nvPr/>
        </p:nvSpPr>
        <p:spPr>
          <a:xfrm flipH="1">
            <a:off x="4648200" y="448173"/>
            <a:ext cx="10425773" cy="1676399"/>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Tình huống 2</a:t>
            </a:r>
            <a:endParaRPr/>
          </a:p>
        </p:txBody>
      </p:sp>
      <p:sp>
        <p:nvSpPr>
          <p:cNvPr id="464" name="Google Shape;464;p32"/>
          <p:cNvSpPr/>
          <p:nvPr/>
        </p:nvSpPr>
        <p:spPr>
          <a:xfrm>
            <a:off x="3241207" y="448174"/>
            <a:ext cx="3212642" cy="1676398"/>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3.1.1 Lost Update</a:t>
            </a:r>
            <a:endParaRPr b="1" sz="3200">
              <a:solidFill>
                <a:schemeClr val="lt1"/>
              </a:solidFill>
              <a:latin typeface="Calibri"/>
              <a:ea typeface="Calibri"/>
              <a:cs typeface="Calibri"/>
              <a:sym typeface="Calibri"/>
            </a:endParaRPr>
          </a:p>
        </p:txBody>
      </p:sp>
      <p:sp>
        <p:nvSpPr>
          <p:cNvPr id="465" name="Google Shape;465;p32"/>
          <p:cNvSpPr txBox="1"/>
          <p:nvPr/>
        </p:nvSpPr>
        <p:spPr>
          <a:xfrm>
            <a:off x="311689" y="2714630"/>
            <a:ext cx="551638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Mức chương trình</a:t>
            </a:r>
            <a:endParaRPr sz="3600">
              <a:solidFill>
                <a:schemeClr val="dk1"/>
              </a:solidFill>
              <a:latin typeface="Calibri"/>
              <a:ea typeface="Calibri"/>
              <a:cs typeface="Calibri"/>
              <a:sym typeface="Calibri"/>
            </a:endParaRPr>
          </a:p>
        </p:txBody>
      </p:sp>
      <p:pic>
        <p:nvPicPr>
          <p:cNvPr id="466" name="Google Shape;466;p32"/>
          <p:cNvPicPr preferRelativeResize="0"/>
          <p:nvPr/>
        </p:nvPicPr>
        <p:blipFill rotWithShape="1">
          <a:blip r:embed="rId4">
            <a:alphaModFix/>
          </a:blip>
          <a:srcRect b="0" l="0" r="0" t="0"/>
          <a:stretch/>
        </p:blipFill>
        <p:spPr>
          <a:xfrm>
            <a:off x="3428999" y="2714630"/>
            <a:ext cx="11863295" cy="6467470"/>
          </a:xfrm>
          <a:prstGeom prst="rect">
            <a:avLst/>
          </a:prstGeom>
          <a:noFill/>
          <a:ln>
            <a:noFill/>
          </a:ln>
        </p:spPr>
      </p:pic>
      <p:sp>
        <p:nvSpPr>
          <p:cNvPr id="467" name="Google Shape;467;p32"/>
          <p:cNvSpPr txBox="1"/>
          <p:nvPr/>
        </p:nvSpPr>
        <p:spPr>
          <a:xfrm>
            <a:off x="3810000" y="9329394"/>
            <a:ext cx="1159998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Màn hình 1: nhân viên bán hàng xem thông tin số lượng sách của sách số 1</a:t>
            </a:r>
            <a:endParaRPr sz="2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33"/>
          <p:cNvPicPr preferRelativeResize="0"/>
          <p:nvPr/>
        </p:nvPicPr>
        <p:blipFill rotWithShape="1">
          <a:blip r:embed="rId3">
            <a:alphaModFix amt="34000"/>
          </a:blip>
          <a:srcRect b="10352" l="0" r="0" t="10352"/>
          <a:stretch/>
        </p:blipFill>
        <p:spPr>
          <a:xfrm>
            <a:off x="0" y="28268"/>
            <a:ext cx="18288000" cy="10287000"/>
          </a:xfrm>
          <a:prstGeom prst="rect">
            <a:avLst/>
          </a:prstGeom>
          <a:noFill/>
          <a:ln>
            <a:noFill/>
          </a:ln>
        </p:spPr>
      </p:pic>
      <p:sp>
        <p:nvSpPr>
          <p:cNvPr id="473" name="Google Shape;473;p33"/>
          <p:cNvSpPr/>
          <p:nvPr/>
        </p:nvSpPr>
        <p:spPr>
          <a:xfrm flipH="1">
            <a:off x="4648200" y="448173"/>
            <a:ext cx="10425773" cy="1676399"/>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Tình huống 2</a:t>
            </a:r>
            <a:endParaRPr/>
          </a:p>
        </p:txBody>
      </p:sp>
      <p:sp>
        <p:nvSpPr>
          <p:cNvPr id="474" name="Google Shape;474;p33"/>
          <p:cNvSpPr/>
          <p:nvPr/>
        </p:nvSpPr>
        <p:spPr>
          <a:xfrm>
            <a:off x="3241207" y="448174"/>
            <a:ext cx="3212642" cy="1676398"/>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3.1.1 Lost Update</a:t>
            </a:r>
            <a:endParaRPr b="1" sz="3200">
              <a:solidFill>
                <a:schemeClr val="lt1"/>
              </a:solidFill>
              <a:latin typeface="Calibri"/>
              <a:ea typeface="Calibri"/>
              <a:cs typeface="Calibri"/>
              <a:sym typeface="Calibri"/>
            </a:endParaRPr>
          </a:p>
        </p:txBody>
      </p:sp>
      <p:sp>
        <p:nvSpPr>
          <p:cNvPr id="475" name="Google Shape;475;p33"/>
          <p:cNvSpPr txBox="1"/>
          <p:nvPr/>
        </p:nvSpPr>
        <p:spPr>
          <a:xfrm>
            <a:off x="311689" y="2714630"/>
            <a:ext cx="551638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Mức chương trình</a:t>
            </a:r>
            <a:endParaRPr sz="4000">
              <a:solidFill>
                <a:schemeClr val="dk1"/>
              </a:solidFill>
              <a:latin typeface="Calibri"/>
              <a:ea typeface="Calibri"/>
              <a:cs typeface="Calibri"/>
              <a:sym typeface="Calibri"/>
            </a:endParaRPr>
          </a:p>
        </p:txBody>
      </p:sp>
      <p:sp>
        <p:nvSpPr>
          <p:cNvPr id="476" name="Google Shape;476;p33"/>
          <p:cNvSpPr txBox="1"/>
          <p:nvPr/>
        </p:nvSpPr>
        <p:spPr>
          <a:xfrm>
            <a:off x="634752" y="8178873"/>
            <a:ext cx="7763412"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Màn hình 1: Nhân viên bán hàng 1 thêm một chi tiết hóa đơn vào hóa đơn số 368 với mã sách số 1 và số lượng 22 cuốn sách ( bán toàn bộ sách số 1)</a:t>
            </a:r>
            <a:endParaRPr sz="2400">
              <a:solidFill>
                <a:schemeClr val="dk1"/>
              </a:solidFill>
              <a:latin typeface="Calibri"/>
              <a:ea typeface="Calibri"/>
              <a:cs typeface="Calibri"/>
              <a:sym typeface="Calibri"/>
            </a:endParaRPr>
          </a:p>
        </p:txBody>
      </p:sp>
      <p:sp>
        <p:nvSpPr>
          <p:cNvPr id="477" name="Google Shape;477;p33"/>
          <p:cNvSpPr txBox="1"/>
          <p:nvPr/>
        </p:nvSpPr>
        <p:spPr>
          <a:xfrm>
            <a:off x="10363200" y="8178873"/>
            <a:ext cx="7290048"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Màn hình 2: Nhân viên bán hàng 2 thêm một chi tiết hóa đơn vào hóa đơn số 3 với mã sách số 1 và số lượng 22 cuốn sách ( bán toàn bộ sách số 1)</a:t>
            </a:r>
            <a:endParaRPr sz="2400">
              <a:solidFill>
                <a:schemeClr val="dk1"/>
              </a:solidFill>
              <a:latin typeface="Calibri"/>
              <a:ea typeface="Calibri"/>
              <a:cs typeface="Calibri"/>
              <a:sym typeface="Calibri"/>
            </a:endParaRPr>
          </a:p>
        </p:txBody>
      </p:sp>
      <p:pic>
        <p:nvPicPr>
          <p:cNvPr descr="A screenshot of a computer&#10;&#10;Description automatically generated with medium confidence" id="478" name="Google Shape;478;p33"/>
          <p:cNvPicPr preferRelativeResize="0"/>
          <p:nvPr/>
        </p:nvPicPr>
        <p:blipFill rotWithShape="1">
          <a:blip r:embed="rId4">
            <a:alphaModFix/>
          </a:blip>
          <a:srcRect b="0" l="0" r="0" t="0"/>
          <a:stretch/>
        </p:blipFill>
        <p:spPr>
          <a:xfrm>
            <a:off x="150984" y="3477619"/>
            <a:ext cx="8993016" cy="4409081"/>
          </a:xfrm>
          <a:prstGeom prst="rect">
            <a:avLst/>
          </a:prstGeom>
          <a:noFill/>
          <a:ln>
            <a:noFill/>
          </a:ln>
        </p:spPr>
      </p:pic>
      <p:pic>
        <p:nvPicPr>
          <p:cNvPr descr="A screenshot of a computer&#10;&#10;Description automatically generated with medium confidence" id="479" name="Google Shape;479;p33"/>
          <p:cNvPicPr preferRelativeResize="0"/>
          <p:nvPr/>
        </p:nvPicPr>
        <p:blipFill rotWithShape="1">
          <a:blip r:embed="rId5">
            <a:alphaModFix/>
          </a:blip>
          <a:srcRect b="0" l="0" r="0" t="0"/>
          <a:stretch/>
        </p:blipFill>
        <p:spPr>
          <a:xfrm>
            <a:off x="9372600" y="3467815"/>
            <a:ext cx="8754486" cy="441888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34"/>
          <p:cNvPicPr preferRelativeResize="0"/>
          <p:nvPr/>
        </p:nvPicPr>
        <p:blipFill rotWithShape="1">
          <a:blip r:embed="rId3">
            <a:alphaModFix amt="34000"/>
          </a:blip>
          <a:srcRect b="10352" l="0" r="0" t="10352"/>
          <a:stretch/>
        </p:blipFill>
        <p:spPr>
          <a:xfrm>
            <a:off x="0" y="28268"/>
            <a:ext cx="18288000" cy="10287000"/>
          </a:xfrm>
          <a:prstGeom prst="rect">
            <a:avLst/>
          </a:prstGeom>
          <a:noFill/>
          <a:ln>
            <a:noFill/>
          </a:ln>
        </p:spPr>
      </p:pic>
      <p:sp>
        <p:nvSpPr>
          <p:cNvPr id="485" name="Google Shape;485;p34"/>
          <p:cNvSpPr/>
          <p:nvPr/>
        </p:nvSpPr>
        <p:spPr>
          <a:xfrm flipH="1">
            <a:off x="4648200" y="448173"/>
            <a:ext cx="10425773" cy="1676399"/>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Tình huống 2</a:t>
            </a:r>
            <a:endParaRPr/>
          </a:p>
        </p:txBody>
      </p:sp>
      <p:sp>
        <p:nvSpPr>
          <p:cNvPr id="486" name="Google Shape;486;p34"/>
          <p:cNvSpPr/>
          <p:nvPr/>
        </p:nvSpPr>
        <p:spPr>
          <a:xfrm>
            <a:off x="3241207" y="448174"/>
            <a:ext cx="3212642" cy="1676398"/>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3.1.1 Lost Update</a:t>
            </a:r>
            <a:endParaRPr b="1" sz="3200">
              <a:solidFill>
                <a:schemeClr val="lt1"/>
              </a:solidFill>
              <a:latin typeface="Calibri"/>
              <a:ea typeface="Calibri"/>
              <a:cs typeface="Calibri"/>
              <a:sym typeface="Calibri"/>
            </a:endParaRPr>
          </a:p>
        </p:txBody>
      </p:sp>
      <p:sp>
        <p:nvSpPr>
          <p:cNvPr id="487" name="Google Shape;487;p34"/>
          <p:cNvSpPr txBox="1"/>
          <p:nvPr/>
        </p:nvSpPr>
        <p:spPr>
          <a:xfrm>
            <a:off x="311689" y="2714630"/>
            <a:ext cx="551638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Mức chương trình</a:t>
            </a:r>
            <a:endParaRPr sz="4000">
              <a:solidFill>
                <a:schemeClr val="dk1"/>
              </a:solidFill>
              <a:latin typeface="Calibri"/>
              <a:ea typeface="Calibri"/>
              <a:cs typeface="Calibri"/>
              <a:sym typeface="Calibri"/>
            </a:endParaRPr>
          </a:p>
        </p:txBody>
      </p:sp>
      <p:sp>
        <p:nvSpPr>
          <p:cNvPr id="488" name="Google Shape;488;p34"/>
          <p:cNvSpPr txBox="1"/>
          <p:nvPr/>
        </p:nvSpPr>
        <p:spPr>
          <a:xfrm>
            <a:off x="990600" y="9503064"/>
            <a:ext cx="93315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Màn hình 1: nhân viên bán hàng xem thông tin số lượng sách lần nữa</a:t>
            </a:r>
            <a:endParaRPr sz="2400">
              <a:solidFill>
                <a:schemeClr val="dk1"/>
              </a:solidFill>
              <a:latin typeface="Calibri"/>
              <a:ea typeface="Calibri"/>
              <a:cs typeface="Calibri"/>
              <a:sym typeface="Calibri"/>
            </a:endParaRPr>
          </a:p>
        </p:txBody>
      </p:sp>
      <p:pic>
        <p:nvPicPr>
          <p:cNvPr descr="A screenshot of a computer&#10;&#10;Description automatically generated with medium confidence" id="489" name="Google Shape;489;p34"/>
          <p:cNvPicPr preferRelativeResize="0"/>
          <p:nvPr/>
        </p:nvPicPr>
        <p:blipFill rotWithShape="1">
          <a:blip r:embed="rId4">
            <a:alphaModFix/>
          </a:blip>
          <a:srcRect b="0" l="0" r="0" t="0"/>
          <a:stretch/>
        </p:blipFill>
        <p:spPr>
          <a:xfrm>
            <a:off x="311688" y="3176294"/>
            <a:ext cx="10189641" cy="6158205"/>
          </a:xfrm>
          <a:prstGeom prst="rect">
            <a:avLst/>
          </a:prstGeom>
          <a:noFill/>
          <a:ln>
            <a:noFill/>
          </a:ln>
        </p:spPr>
      </p:pic>
      <p:sp>
        <p:nvSpPr>
          <p:cNvPr id="490" name="Google Shape;490;p34"/>
          <p:cNvSpPr txBox="1"/>
          <p:nvPr/>
        </p:nvSpPr>
        <p:spPr>
          <a:xfrm>
            <a:off x="10789204" y="3067839"/>
            <a:ext cx="6885951" cy="6304162"/>
          </a:xfrm>
          <a:prstGeom prst="rect">
            <a:avLst/>
          </a:prstGeom>
          <a:noFill/>
          <a:ln>
            <a:noFill/>
          </a:ln>
        </p:spPr>
        <p:txBody>
          <a:bodyPr anchorCtr="0" anchor="t" bIns="45700" lIns="91425" spcFirstLastPara="1" rIns="91425" wrap="square" tIns="45700">
            <a:spAutoFit/>
          </a:bodyPr>
          <a:lstStyle/>
          <a:p>
            <a:pPr indent="-285750" lvl="1" marL="742950" marR="0" rtl="0" algn="just">
              <a:lnSpc>
                <a:spcPct val="15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Kết quả hiển thị cả 2 đều bán được sách số 1 với số lượng là 22 cuốn. Kết quả đúng phải là hệ thống sẽ hiện thông báo lỗi =&gt; mất dữ liệu</a:t>
            </a:r>
            <a:endParaRPr b="0" i="0" sz="2800" u="none" cap="none" strike="noStrike">
              <a:solidFill>
                <a:schemeClr val="dk1"/>
              </a:solidFill>
              <a:latin typeface="Calibri"/>
              <a:ea typeface="Calibri"/>
              <a:cs typeface="Calibri"/>
              <a:sym typeface="Calibri"/>
            </a:endParaRPr>
          </a:p>
          <a:p>
            <a:pPr indent="0" lvl="1" marL="457200" marR="0" rtl="0" algn="just">
              <a:lnSpc>
                <a:spcPct val="15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285750" lvl="1" marL="742950" marR="0" rtl="0" algn="just">
              <a:lnSpc>
                <a:spcPct val="15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Nguyên nhân: Khi transaction T1 thực hiện cập nhật lại số lượng sách sau khi tạo chi tiết hóa đơn nhưng chưa commit dữ liệu cùng lúc đó transaction T2 cập nhật nên ghi đè làm mất dữ liệu</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35"/>
          <p:cNvPicPr preferRelativeResize="0"/>
          <p:nvPr/>
        </p:nvPicPr>
        <p:blipFill rotWithShape="1">
          <a:blip r:embed="rId3">
            <a:alphaModFix amt="34000"/>
          </a:blip>
          <a:srcRect b="10352" l="0" r="0" t="10352"/>
          <a:stretch/>
        </p:blipFill>
        <p:spPr>
          <a:xfrm>
            <a:off x="0" y="28268"/>
            <a:ext cx="18288000" cy="10287000"/>
          </a:xfrm>
          <a:prstGeom prst="rect">
            <a:avLst/>
          </a:prstGeom>
          <a:noFill/>
          <a:ln>
            <a:noFill/>
          </a:ln>
        </p:spPr>
      </p:pic>
      <p:sp>
        <p:nvSpPr>
          <p:cNvPr id="496" name="Google Shape;496;p35"/>
          <p:cNvSpPr/>
          <p:nvPr/>
        </p:nvSpPr>
        <p:spPr>
          <a:xfrm flipH="1">
            <a:off x="5949603" y="212329"/>
            <a:ext cx="8827194" cy="1450298"/>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Tình huống 3</a:t>
            </a:r>
            <a:endParaRPr/>
          </a:p>
        </p:txBody>
      </p:sp>
      <p:sp>
        <p:nvSpPr>
          <p:cNvPr id="497" name="Google Shape;497;p35"/>
          <p:cNvSpPr/>
          <p:nvPr/>
        </p:nvSpPr>
        <p:spPr>
          <a:xfrm>
            <a:off x="4751215" y="212330"/>
            <a:ext cx="2720049" cy="1450297"/>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3.1.1 Lost Update</a:t>
            </a:r>
            <a:endParaRPr b="1" sz="3200">
              <a:solidFill>
                <a:schemeClr val="lt1"/>
              </a:solidFill>
              <a:latin typeface="Calibri"/>
              <a:ea typeface="Calibri"/>
              <a:cs typeface="Calibri"/>
              <a:sym typeface="Calibri"/>
            </a:endParaRPr>
          </a:p>
        </p:txBody>
      </p:sp>
      <p:graphicFrame>
        <p:nvGraphicFramePr>
          <p:cNvPr id="498" name="Google Shape;498;p35"/>
          <p:cNvGraphicFramePr/>
          <p:nvPr/>
        </p:nvGraphicFramePr>
        <p:xfrm>
          <a:off x="2590800" y="1846688"/>
          <a:ext cx="3000000" cy="3000000"/>
        </p:xfrm>
        <a:graphic>
          <a:graphicData uri="http://schemas.openxmlformats.org/drawingml/2006/table">
            <a:tbl>
              <a:tblPr bandRow="1" firstRow="1">
                <a:noFill/>
                <a:tableStyleId>{20C3E85E-E02B-4128-91EF-8C20314F90F3}</a:tableStyleId>
              </a:tblPr>
              <a:tblGrid>
                <a:gridCol w="7124700"/>
                <a:gridCol w="7124700"/>
              </a:tblGrid>
              <a:tr h="1239400">
                <a:tc>
                  <a:txBody>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Transaction T1</a:t>
                      </a:r>
                      <a:endParaRPr b="1" sz="24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400">
                          <a:solidFill>
                            <a:schemeClr val="lt1"/>
                          </a:solidFill>
                          <a:latin typeface="Calibri"/>
                          <a:ea typeface="Calibri"/>
                          <a:cs typeface="Calibri"/>
                          <a:sym typeface="Calibri"/>
                        </a:rPr>
                        <a:t>(Nhân viên kho thứ nhất thêm một chi tiết phiếu nhập vào phiếu nhập số 11 với mã sách bằng 1)</a:t>
                      </a:r>
                      <a:endParaRPr sz="24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Transaction T2</a:t>
                      </a:r>
                      <a:endParaRPr b="1" sz="24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400">
                          <a:solidFill>
                            <a:schemeClr val="lt1"/>
                          </a:solidFill>
                          <a:latin typeface="Calibri"/>
                          <a:ea typeface="Calibri"/>
                          <a:cs typeface="Calibri"/>
                          <a:sym typeface="Calibri"/>
                        </a:rPr>
                        <a:t>(Nhân viên kho thứ hai thêm một chi tiết phiếu nhập vào phiếu nhập số 12 với mã sách bằng 1)</a:t>
                      </a:r>
                      <a:endParaRPr sz="2400">
                        <a:latin typeface="Calibri"/>
                        <a:ea typeface="Calibri"/>
                        <a:cs typeface="Calibri"/>
                        <a:sym typeface="Calibri"/>
                      </a:endParaRPr>
                    </a:p>
                  </a:txBody>
                  <a:tcPr marT="45725" marB="45725" marR="91450" marL="91450"/>
                </a:tc>
              </a:tr>
              <a:tr h="12954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6456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6456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6456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pic>
        <p:nvPicPr>
          <p:cNvPr id="499" name="Google Shape;499;p35"/>
          <p:cNvPicPr preferRelativeResize="0"/>
          <p:nvPr/>
        </p:nvPicPr>
        <p:blipFill rotWithShape="1">
          <a:blip r:embed="rId4">
            <a:alphaModFix/>
          </a:blip>
          <a:srcRect b="0" l="0" r="0" t="0"/>
          <a:stretch/>
        </p:blipFill>
        <p:spPr>
          <a:xfrm>
            <a:off x="3551899" y="3227732"/>
            <a:ext cx="3520440" cy="990124"/>
          </a:xfrm>
          <a:prstGeom prst="rect">
            <a:avLst/>
          </a:prstGeom>
          <a:noFill/>
          <a:ln>
            <a:noFill/>
          </a:ln>
        </p:spPr>
      </p:pic>
      <p:pic>
        <p:nvPicPr>
          <p:cNvPr descr="A black background with white text&#10;&#10;Description automatically generated with low confidence" id="500" name="Google Shape;500;p35"/>
          <p:cNvPicPr preferRelativeResize="0"/>
          <p:nvPr/>
        </p:nvPicPr>
        <p:blipFill rotWithShape="1">
          <a:blip r:embed="rId5">
            <a:alphaModFix/>
          </a:blip>
          <a:srcRect b="0" l="0" r="0" t="0"/>
          <a:stretch/>
        </p:blipFill>
        <p:spPr>
          <a:xfrm>
            <a:off x="3551899" y="4517591"/>
            <a:ext cx="4372901" cy="595742"/>
          </a:xfrm>
          <a:prstGeom prst="rect">
            <a:avLst/>
          </a:prstGeom>
          <a:noFill/>
          <a:ln>
            <a:noFill/>
          </a:ln>
        </p:spPr>
      </p:pic>
      <p:pic>
        <p:nvPicPr>
          <p:cNvPr descr="A black background with white text&#10;&#10;Description automatically generated with low confidence" id="501" name="Google Shape;501;p35"/>
          <p:cNvPicPr preferRelativeResize="0"/>
          <p:nvPr/>
        </p:nvPicPr>
        <p:blipFill rotWithShape="1">
          <a:blip r:embed="rId6">
            <a:alphaModFix/>
          </a:blip>
          <a:srcRect b="0" l="0" r="0" t="0"/>
          <a:stretch/>
        </p:blipFill>
        <p:spPr>
          <a:xfrm>
            <a:off x="3551899" y="5134880"/>
            <a:ext cx="4220501" cy="770620"/>
          </a:xfrm>
          <a:prstGeom prst="rect">
            <a:avLst/>
          </a:prstGeom>
          <a:noFill/>
          <a:ln>
            <a:noFill/>
          </a:ln>
        </p:spPr>
      </p:pic>
      <p:pic>
        <p:nvPicPr>
          <p:cNvPr descr="A black background with white text&#10;&#10;Description automatically generated with low confidence" id="502" name="Google Shape;502;p35"/>
          <p:cNvPicPr preferRelativeResize="0"/>
          <p:nvPr/>
        </p:nvPicPr>
        <p:blipFill rotWithShape="1">
          <a:blip r:embed="rId5">
            <a:alphaModFix/>
          </a:blip>
          <a:srcRect b="0" l="0" r="0" t="0"/>
          <a:stretch/>
        </p:blipFill>
        <p:spPr>
          <a:xfrm>
            <a:off x="10377487" y="6134100"/>
            <a:ext cx="4648200" cy="633247"/>
          </a:xfrm>
          <a:prstGeom prst="rect">
            <a:avLst/>
          </a:prstGeom>
          <a:noFill/>
          <a:ln>
            <a:noFill/>
          </a:ln>
        </p:spPr>
      </p:pic>
      <p:pic>
        <p:nvPicPr>
          <p:cNvPr descr="A black background with white text&#10;&#10;Description automatically generated with low confidence" id="503" name="Google Shape;503;p35"/>
          <p:cNvPicPr preferRelativeResize="0"/>
          <p:nvPr/>
        </p:nvPicPr>
        <p:blipFill rotWithShape="1">
          <a:blip r:embed="rId7">
            <a:alphaModFix/>
          </a:blip>
          <a:srcRect b="0" l="0" r="0" t="0"/>
          <a:stretch/>
        </p:blipFill>
        <p:spPr>
          <a:xfrm>
            <a:off x="10363200" y="6767346"/>
            <a:ext cx="4648200" cy="770665"/>
          </a:xfrm>
          <a:prstGeom prst="rect">
            <a:avLst/>
          </a:prstGeom>
          <a:noFill/>
          <a:ln>
            <a:noFill/>
          </a:ln>
        </p:spPr>
      </p:pic>
      <p:pic>
        <p:nvPicPr>
          <p:cNvPr descr="A black background with white text&#10;&#10;Description automatically generated with low confidence" id="504" name="Google Shape;504;p35"/>
          <p:cNvPicPr preferRelativeResize="0"/>
          <p:nvPr/>
        </p:nvPicPr>
        <p:blipFill rotWithShape="1">
          <a:blip r:embed="rId8">
            <a:alphaModFix/>
          </a:blip>
          <a:srcRect b="0" l="0" r="0" t="0"/>
          <a:stretch/>
        </p:blipFill>
        <p:spPr>
          <a:xfrm>
            <a:off x="3710490" y="7922574"/>
            <a:ext cx="4061910" cy="1035476"/>
          </a:xfrm>
          <a:prstGeom prst="rect">
            <a:avLst/>
          </a:prstGeom>
          <a:noFill/>
          <a:ln>
            <a:noFill/>
          </a:ln>
        </p:spPr>
      </p:pic>
      <p:sp>
        <p:nvSpPr>
          <p:cNvPr id="505" name="Google Shape;505;p35"/>
          <p:cNvSpPr txBox="1"/>
          <p:nvPr/>
        </p:nvSpPr>
        <p:spPr>
          <a:xfrm>
            <a:off x="240837" y="3913004"/>
            <a:ext cx="2109126"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Calibri"/>
                <a:ea typeface="Calibri"/>
                <a:cs typeface="Calibri"/>
                <a:sym typeface="Calibri"/>
              </a:rPr>
              <a:t>Mô tả tình huống trên hệ quản trị Oracle</a:t>
            </a:r>
            <a:endParaRPr sz="24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36"/>
          <p:cNvPicPr preferRelativeResize="0"/>
          <p:nvPr/>
        </p:nvPicPr>
        <p:blipFill rotWithShape="1">
          <a:blip r:embed="rId3">
            <a:alphaModFix amt="34000"/>
          </a:blip>
          <a:srcRect b="10352" l="0" r="0" t="10352"/>
          <a:stretch/>
        </p:blipFill>
        <p:spPr>
          <a:xfrm>
            <a:off x="0" y="28268"/>
            <a:ext cx="18288000" cy="10287000"/>
          </a:xfrm>
          <a:prstGeom prst="rect">
            <a:avLst/>
          </a:prstGeom>
          <a:noFill/>
          <a:ln>
            <a:noFill/>
          </a:ln>
        </p:spPr>
      </p:pic>
      <p:sp>
        <p:nvSpPr>
          <p:cNvPr id="511" name="Google Shape;511;p36"/>
          <p:cNvSpPr/>
          <p:nvPr/>
        </p:nvSpPr>
        <p:spPr>
          <a:xfrm flipH="1">
            <a:off x="4648200" y="448173"/>
            <a:ext cx="10425773" cy="1676399"/>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Tình huống 3</a:t>
            </a:r>
            <a:endParaRPr/>
          </a:p>
        </p:txBody>
      </p:sp>
      <p:sp>
        <p:nvSpPr>
          <p:cNvPr id="512" name="Google Shape;512;p36"/>
          <p:cNvSpPr/>
          <p:nvPr/>
        </p:nvSpPr>
        <p:spPr>
          <a:xfrm>
            <a:off x="3241207" y="448174"/>
            <a:ext cx="3212642" cy="1676398"/>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3.1.1 Lost Update</a:t>
            </a:r>
            <a:endParaRPr b="1" sz="3200">
              <a:solidFill>
                <a:schemeClr val="lt1"/>
              </a:solidFill>
              <a:latin typeface="Calibri"/>
              <a:ea typeface="Calibri"/>
              <a:cs typeface="Calibri"/>
              <a:sym typeface="Calibri"/>
            </a:endParaRPr>
          </a:p>
        </p:txBody>
      </p:sp>
      <p:sp>
        <p:nvSpPr>
          <p:cNvPr id="513" name="Google Shape;513;p36"/>
          <p:cNvSpPr txBox="1"/>
          <p:nvPr/>
        </p:nvSpPr>
        <p:spPr>
          <a:xfrm>
            <a:off x="311689" y="2714630"/>
            <a:ext cx="551638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Mức chương trình</a:t>
            </a:r>
            <a:endParaRPr sz="4000">
              <a:solidFill>
                <a:schemeClr val="dk1"/>
              </a:solidFill>
              <a:latin typeface="Calibri"/>
              <a:ea typeface="Calibri"/>
              <a:cs typeface="Calibri"/>
              <a:sym typeface="Calibri"/>
            </a:endParaRPr>
          </a:p>
        </p:txBody>
      </p:sp>
      <p:pic>
        <p:nvPicPr>
          <p:cNvPr id="514" name="Google Shape;514;p36"/>
          <p:cNvPicPr preferRelativeResize="0"/>
          <p:nvPr/>
        </p:nvPicPr>
        <p:blipFill rotWithShape="1">
          <a:blip r:embed="rId4">
            <a:alphaModFix/>
          </a:blip>
          <a:srcRect b="0" l="0" r="0" t="0"/>
          <a:stretch/>
        </p:blipFill>
        <p:spPr>
          <a:xfrm>
            <a:off x="3741305" y="2695580"/>
            <a:ext cx="12177786" cy="6638920"/>
          </a:xfrm>
          <a:prstGeom prst="rect">
            <a:avLst/>
          </a:prstGeom>
          <a:noFill/>
          <a:ln>
            <a:noFill/>
          </a:ln>
        </p:spPr>
      </p:pic>
      <p:sp>
        <p:nvSpPr>
          <p:cNvPr id="515" name="Google Shape;515;p36"/>
          <p:cNvSpPr txBox="1"/>
          <p:nvPr/>
        </p:nvSpPr>
        <p:spPr>
          <a:xfrm>
            <a:off x="4667250" y="9420388"/>
            <a:ext cx="1058773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Màn hình 1: nhân viên kho xem thông tin số lượng sách của sách số 1</a:t>
            </a:r>
            <a:endParaRPr sz="28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37"/>
          <p:cNvPicPr preferRelativeResize="0"/>
          <p:nvPr/>
        </p:nvPicPr>
        <p:blipFill rotWithShape="1">
          <a:blip r:embed="rId3">
            <a:alphaModFix amt="34000"/>
          </a:blip>
          <a:srcRect b="10352" l="0" r="0" t="10352"/>
          <a:stretch/>
        </p:blipFill>
        <p:spPr>
          <a:xfrm>
            <a:off x="0" y="28268"/>
            <a:ext cx="18288000" cy="10287000"/>
          </a:xfrm>
          <a:prstGeom prst="rect">
            <a:avLst/>
          </a:prstGeom>
          <a:noFill/>
          <a:ln>
            <a:noFill/>
          </a:ln>
        </p:spPr>
      </p:pic>
      <p:sp>
        <p:nvSpPr>
          <p:cNvPr id="521" name="Google Shape;521;p37"/>
          <p:cNvSpPr/>
          <p:nvPr/>
        </p:nvSpPr>
        <p:spPr>
          <a:xfrm flipH="1">
            <a:off x="4648200" y="448173"/>
            <a:ext cx="10425773" cy="1676399"/>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Tình huống 3</a:t>
            </a:r>
            <a:endParaRPr/>
          </a:p>
        </p:txBody>
      </p:sp>
      <p:sp>
        <p:nvSpPr>
          <p:cNvPr id="522" name="Google Shape;522;p37"/>
          <p:cNvSpPr/>
          <p:nvPr/>
        </p:nvSpPr>
        <p:spPr>
          <a:xfrm>
            <a:off x="3241207" y="448174"/>
            <a:ext cx="3212642" cy="1676398"/>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3.1.1 Lost Update</a:t>
            </a:r>
            <a:endParaRPr b="1" sz="3200">
              <a:solidFill>
                <a:schemeClr val="lt1"/>
              </a:solidFill>
              <a:latin typeface="Calibri"/>
              <a:ea typeface="Calibri"/>
              <a:cs typeface="Calibri"/>
              <a:sym typeface="Calibri"/>
            </a:endParaRPr>
          </a:p>
        </p:txBody>
      </p:sp>
      <p:sp>
        <p:nvSpPr>
          <p:cNvPr id="523" name="Google Shape;523;p37"/>
          <p:cNvSpPr txBox="1"/>
          <p:nvPr/>
        </p:nvSpPr>
        <p:spPr>
          <a:xfrm>
            <a:off x="311689" y="2714630"/>
            <a:ext cx="551638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Mức chương trình</a:t>
            </a:r>
            <a:endParaRPr sz="4000">
              <a:solidFill>
                <a:schemeClr val="dk1"/>
              </a:solidFill>
              <a:latin typeface="Calibri"/>
              <a:ea typeface="Calibri"/>
              <a:cs typeface="Calibri"/>
              <a:sym typeface="Calibri"/>
            </a:endParaRPr>
          </a:p>
        </p:txBody>
      </p:sp>
      <p:sp>
        <p:nvSpPr>
          <p:cNvPr id="524" name="Google Shape;524;p37"/>
          <p:cNvSpPr txBox="1"/>
          <p:nvPr/>
        </p:nvSpPr>
        <p:spPr>
          <a:xfrm>
            <a:off x="663503" y="8343899"/>
            <a:ext cx="7763412" cy="858761"/>
          </a:xfrm>
          <a:prstGeom prst="rect">
            <a:avLst/>
          </a:prstGeom>
          <a:noFill/>
          <a:ln>
            <a:noFill/>
          </a:ln>
        </p:spPr>
        <p:txBody>
          <a:bodyPr anchorCtr="0" anchor="t" bIns="45700" lIns="91425" spcFirstLastPara="1" rIns="91425" wrap="square" tIns="45700">
            <a:spAutoFit/>
          </a:bodyPr>
          <a:lstStyle/>
          <a:p>
            <a:pPr indent="0" lvl="0" marL="0" marR="0" rtl="0" algn="just">
              <a:lnSpc>
                <a:spcPct val="106000"/>
              </a:lnSpc>
              <a:spcBef>
                <a:spcPts val="0"/>
              </a:spcBef>
              <a:spcAft>
                <a:spcPts val="0"/>
              </a:spcAft>
              <a:buNone/>
            </a:pPr>
            <a:r>
              <a:rPr lang="en-US" sz="2400">
                <a:solidFill>
                  <a:schemeClr val="dk1"/>
                </a:solidFill>
                <a:latin typeface="Calibri"/>
                <a:ea typeface="Calibri"/>
                <a:cs typeface="Calibri"/>
                <a:sym typeface="Calibri"/>
              </a:rPr>
              <a:t>Màn hình 1: Nhân viên kho thứ nhất thêm một chi tiết vào phiếu nhập số 11 với mã sách số 1 và số lượng 10 cuốn </a:t>
            </a:r>
            <a:endParaRPr/>
          </a:p>
        </p:txBody>
      </p:sp>
      <p:sp>
        <p:nvSpPr>
          <p:cNvPr id="525" name="Google Shape;525;p37"/>
          <p:cNvSpPr txBox="1"/>
          <p:nvPr/>
        </p:nvSpPr>
        <p:spPr>
          <a:xfrm>
            <a:off x="9861086" y="8343900"/>
            <a:ext cx="7487268" cy="858761"/>
          </a:xfrm>
          <a:prstGeom prst="rect">
            <a:avLst/>
          </a:prstGeom>
          <a:noFill/>
          <a:ln>
            <a:noFill/>
          </a:ln>
        </p:spPr>
        <p:txBody>
          <a:bodyPr anchorCtr="0" anchor="t" bIns="45700" lIns="91425" spcFirstLastPara="1" rIns="91425" wrap="square" tIns="45700">
            <a:spAutoFit/>
          </a:bodyPr>
          <a:lstStyle/>
          <a:p>
            <a:pPr indent="0" lvl="0" marL="0" marR="0" rtl="0" algn="just">
              <a:lnSpc>
                <a:spcPct val="106000"/>
              </a:lnSpc>
              <a:spcBef>
                <a:spcPts val="0"/>
              </a:spcBef>
              <a:spcAft>
                <a:spcPts val="0"/>
              </a:spcAft>
              <a:buNone/>
            </a:pPr>
            <a:r>
              <a:rPr lang="en-US" sz="2400">
                <a:solidFill>
                  <a:schemeClr val="dk1"/>
                </a:solidFill>
                <a:latin typeface="Calibri"/>
                <a:ea typeface="Calibri"/>
                <a:cs typeface="Calibri"/>
                <a:sym typeface="Calibri"/>
              </a:rPr>
              <a:t>Màn hình 2: Nhân viên kho thứ hai thêm một chi tiết vào phiếu nhập số 12 với mã sách số 1 và số lượng 20 cuốn </a:t>
            </a:r>
            <a:endParaRPr/>
          </a:p>
        </p:txBody>
      </p:sp>
      <p:pic>
        <p:nvPicPr>
          <p:cNvPr descr="A screenshot of a computer&#10;&#10;Description automatically generated" id="526" name="Google Shape;526;p37"/>
          <p:cNvPicPr preferRelativeResize="0"/>
          <p:nvPr/>
        </p:nvPicPr>
        <p:blipFill rotWithShape="1">
          <a:blip r:embed="rId4">
            <a:alphaModFix/>
          </a:blip>
          <a:srcRect b="0" l="0" r="0" t="0"/>
          <a:stretch/>
        </p:blipFill>
        <p:spPr>
          <a:xfrm>
            <a:off x="152400" y="3500428"/>
            <a:ext cx="9083560" cy="4386272"/>
          </a:xfrm>
          <a:prstGeom prst="rect">
            <a:avLst/>
          </a:prstGeom>
          <a:noFill/>
          <a:ln>
            <a:noFill/>
          </a:ln>
        </p:spPr>
      </p:pic>
      <p:pic>
        <p:nvPicPr>
          <p:cNvPr descr="A screenshot of a computer&#10;&#10;Description automatically generated" id="527" name="Google Shape;527;p37"/>
          <p:cNvPicPr preferRelativeResize="0"/>
          <p:nvPr/>
        </p:nvPicPr>
        <p:blipFill rotWithShape="1">
          <a:blip r:embed="rId5">
            <a:alphaModFix/>
          </a:blip>
          <a:srcRect b="0" l="0" r="0" t="0"/>
          <a:stretch/>
        </p:blipFill>
        <p:spPr>
          <a:xfrm>
            <a:off x="9388360" y="3500428"/>
            <a:ext cx="8701574" cy="438627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38"/>
          <p:cNvPicPr preferRelativeResize="0"/>
          <p:nvPr/>
        </p:nvPicPr>
        <p:blipFill rotWithShape="1">
          <a:blip r:embed="rId3">
            <a:alphaModFix amt="34000"/>
          </a:blip>
          <a:srcRect b="10352" l="0" r="0" t="10352"/>
          <a:stretch/>
        </p:blipFill>
        <p:spPr>
          <a:xfrm>
            <a:off x="0" y="28268"/>
            <a:ext cx="18288000" cy="10287000"/>
          </a:xfrm>
          <a:prstGeom prst="rect">
            <a:avLst/>
          </a:prstGeom>
          <a:noFill/>
          <a:ln>
            <a:noFill/>
          </a:ln>
        </p:spPr>
      </p:pic>
      <p:sp>
        <p:nvSpPr>
          <p:cNvPr id="534" name="Google Shape;534;p38"/>
          <p:cNvSpPr/>
          <p:nvPr/>
        </p:nvSpPr>
        <p:spPr>
          <a:xfrm flipH="1">
            <a:off x="4648200" y="448173"/>
            <a:ext cx="10425773" cy="1676399"/>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Tình huống 3</a:t>
            </a:r>
            <a:endParaRPr/>
          </a:p>
        </p:txBody>
      </p:sp>
      <p:sp>
        <p:nvSpPr>
          <p:cNvPr id="535" name="Google Shape;535;p38"/>
          <p:cNvSpPr/>
          <p:nvPr/>
        </p:nvSpPr>
        <p:spPr>
          <a:xfrm>
            <a:off x="3241207" y="448174"/>
            <a:ext cx="3212642" cy="1676398"/>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3.1.1 Lost Update</a:t>
            </a:r>
            <a:endParaRPr b="1" sz="3200">
              <a:solidFill>
                <a:schemeClr val="lt1"/>
              </a:solidFill>
              <a:latin typeface="Calibri"/>
              <a:ea typeface="Calibri"/>
              <a:cs typeface="Calibri"/>
              <a:sym typeface="Calibri"/>
            </a:endParaRPr>
          </a:p>
        </p:txBody>
      </p:sp>
      <p:sp>
        <p:nvSpPr>
          <p:cNvPr id="536" name="Google Shape;536;p38"/>
          <p:cNvSpPr txBox="1"/>
          <p:nvPr/>
        </p:nvSpPr>
        <p:spPr>
          <a:xfrm>
            <a:off x="311689" y="2171700"/>
            <a:ext cx="551638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Mức chương trình</a:t>
            </a:r>
            <a:endParaRPr sz="4000">
              <a:solidFill>
                <a:schemeClr val="dk1"/>
              </a:solidFill>
              <a:latin typeface="Calibri"/>
              <a:ea typeface="Calibri"/>
              <a:cs typeface="Calibri"/>
              <a:sym typeface="Calibri"/>
            </a:endParaRPr>
          </a:p>
        </p:txBody>
      </p:sp>
      <p:sp>
        <p:nvSpPr>
          <p:cNvPr id="537" name="Google Shape;537;p38"/>
          <p:cNvSpPr txBox="1"/>
          <p:nvPr/>
        </p:nvSpPr>
        <p:spPr>
          <a:xfrm>
            <a:off x="368878" y="9577216"/>
            <a:ext cx="9601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Màn hình 1: nhân viên kho xem thông tin số lượng sách lần nữa</a:t>
            </a:r>
            <a:endParaRPr sz="2800">
              <a:solidFill>
                <a:schemeClr val="dk1"/>
              </a:solidFill>
              <a:latin typeface="Calibri"/>
              <a:ea typeface="Calibri"/>
              <a:cs typeface="Calibri"/>
              <a:sym typeface="Calibri"/>
            </a:endParaRPr>
          </a:p>
        </p:txBody>
      </p:sp>
      <p:sp>
        <p:nvSpPr>
          <p:cNvPr id="538" name="Google Shape;538;p38"/>
          <p:cNvSpPr txBox="1"/>
          <p:nvPr/>
        </p:nvSpPr>
        <p:spPr>
          <a:xfrm>
            <a:off x="10253518" y="2975296"/>
            <a:ext cx="7391400" cy="6664004"/>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chemeClr val="dk1"/>
              </a:buClr>
              <a:buSzPts val="3200"/>
              <a:buFont typeface="Noto Sans Symbols"/>
              <a:buChar char="❖"/>
            </a:pPr>
            <a:r>
              <a:rPr lang="en-US" sz="3200">
                <a:solidFill>
                  <a:schemeClr val="dk1"/>
                </a:solidFill>
                <a:latin typeface="Calibri"/>
                <a:ea typeface="Calibri"/>
                <a:cs typeface="Calibri"/>
                <a:sym typeface="Calibri"/>
              </a:rPr>
              <a:t>Kết quả hiển thị cả 2 mức đều là 42 cuốn sách, Kết quả đúng phải là 52 cuốn 🡪 mất dữ liệu</a:t>
            </a:r>
            <a:endParaRPr sz="3200">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t/>
            </a:r>
            <a:endParaRPr sz="32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3200"/>
              <a:buFont typeface="Noto Sans Symbols"/>
              <a:buChar char="❖"/>
            </a:pPr>
            <a:r>
              <a:rPr lang="en-US" sz="3200">
                <a:solidFill>
                  <a:schemeClr val="dk1"/>
                </a:solidFill>
                <a:latin typeface="Calibri"/>
                <a:ea typeface="Calibri"/>
                <a:cs typeface="Calibri"/>
                <a:sym typeface="Calibri"/>
              </a:rPr>
              <a:t>Nguyên nhân: Khi transaction T1 thực hiện cập nhật lại số lượng sách sau khi tạo chi tiết phiếu nhập nhưng chưa commit dữ liệu cùng lúc đó Transaction T2 cập nhật ghi đè làm mất dữ liệu.</a:t>
            </a:r>
            <a:endParaRPr sz="3200">
              <a:solidFill>
                <a:schemeClr val="dk1"/>
              </a:solidFill>
              <a:latin typeface="Calibri"/>
              <a:ea typeface="Calibri"/>
              <a:cs typeface="Calibri"/>
              <a:sym typeface="Calibri"/>
            </a:endParaRPr>
          </a:p>
        </p:txBody>
      </p:sp>
      <p:pic>
        <p:nvPicPr>
          <p:cNvPr descr="A screenshot of a computer&#10;&#10;Description automatically generated" id="539" name="Google Shape;539;p38"/>
          <p:cNvPicPr preferRelativeResize="0"/>
          <p:nvPr/>
        </p:nvPicPr>
        <p:blipFill rotWithShape="1">
          <a:blip r:embed="rId4">
            <a:alphaModFix/>
          </a:blip>
          <a:srcRect b="0" l="0" r="0" t="0"/>
          <a:stretch/>
        </p:blipFill>
        <p:spPr>
          <a:xfrm>
            <a:off x="311688" y="2705100"/>
            <a:ext cx="9374949" cy="67304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39"/>
          <p:cNvPicPr preferRelativeResize="0"/>
          <p:nvPr/>
        </p:nvPicPr>
        <p:blipFill rotWithShape="1">
          <a:blip r:embed="rId3">
            <a:alphaModFix amt="34000"/>
          </a:blip>
          <a:srcRect b="10352" l="0" r="0" t="10352"/>
          <a:stretch/>
        </p:blipFill>
        <p:spPr>
          <a:xfrm>
            <a:off x="0" y="28268"/>
            <a:ext cx="18288000" cy="10287000"/>
          </a:xfrm>
          <a:prstGeom prst="rect">
            <a:avLst/>
          </a:prstGeom>
          <a:noFill/>
          <a:ln>
            <a:noFill/>
          </a:ln>
        </p:spPr>
      </p:pic>
      <p:sp>
        <p:nvSpPr>
          <p:cNvPr id="545" name="Google Shape;545;p39"/>
          <p:cNvSpPr/>
          <p:nvPr/>
        </p:nvSpPr>
        <p:spPr>
          <a:xfrm flipH="1">
            <a:off x="6133125" y="202290"/>
            <a:ext cx="8332620" cy="1332843"/>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GIẢI PHÁP</a:t>
            </a:r>
            <a:endParaRPr/>
          </a:p>
        </p:txBody>
      </p:sp>
      <p:sp>
        <p:nvSpPr>
          <p:cNvPr id="546" name="Google Shape;546;p39"/>
          <p:cNvSpPr/>
          <p:nvPr/>
        </p:nvSpPr>
        <p:spPr>
          <a:xfrm>
            <a:off x="5029200" y="181992"/>
            <a:ext cx="2567649" cy="1353141"/>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3.1.1 Lost Update</a:t>
            </a:r>
            <a:endParaRPr b="1" sz="3200">
              <a:solidFill>
                <a:schemeClr val="lt1"/>
              </a:solidFill>
              <a:latin typeface="Calibri"/>
              <a:ea typeface="Calibri"/>
              <a:cs typeface="Calibri"/>
              <a:sym typeface="Calibri"/>
            </a:endParaRPr>
          </a:p>
        </p:txBody>
      </p:sp>
      <p:sp>
        <p:nvSpPr>
          <p:cNvPr id="547" name="Google Shape;547;p39"/>
          <p:cNvSpPr txBox="1"/>
          <p:nvPr/>
        </p:nvSpPr>
        <p:spPr>
          <a:xfrm>
            <a:off x="1467341" y="1783300"/>
            <a:ext cx="9331568" cy="532903"/>
          </a:xfrm>
          <a:prstGeom prst="rect">
            <a:avLst/>
          </a:prstGeom>
          <a:noFill/>
          <a:ln>
            <a:noFill/>
          </a:ln>
        </p:spPr>
        <p:txBody>
          <a:bodyPr anchorCtr="0" anchor="t" bIns="45700" lIns="91425" spcFirstLastPara="1" rIns="91425" wrap="square" tIns="45700">
            <a:spAutoFit/>
          </a:bodyPr>
          <a:lstStyle/>
          <a:p>
            <a:pPr indent="457200" lvl="0" marL="311785" marR="0" rtl="0" algn="just">
              <a:lnSpc>
                <a:spcPct val="107000"/>
              </a:lnSpc>
              <a:spcBef>
                <a:spcPts val="0"/>
              </a:spcBef>
              <a:spcAft>
                <a:spcPts val="0"/>
              </a:spcAft>
              <a:buNone/>
            </a:pPr>
            <a:r>
              <a:rPr lang="en-US" sz="2800">
                <a:solidFill>
                  <a:schemeClr val="dk1"/>
                </a:solidFill>
                <a:latin typeface="Calibri"/>
                <a:ea typeface="Calibri"/>
                <a:cs typeface="Calibri"/>
                <a:sym typeface="Calibri"/>
              </a:rPr>
              <a:t>Đối với stored procedure </a:t>
            </a:r>
            <a:r>
              <a:rPr b="1" lang="en-US" sz="2800">
                <a:solidFill>
                  <a:schemeClr val="dk1"/>
                </a:solidFill>
                <a:latin typeface="Calibri"/>
                <a:ea typeface="Calibri"/>
                <a:cs typeface="Calibri"/>
                <a:sym typeface="Calibri"/>
              </a:rPr>
              <a:t>sp_ThemCTHD</a:t>
            </a:r>
            <a:r>
              <a:rPr lang="en-US" sz="28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graphicFrame>
        <p:nvGraphicFramePr>
          <p:cNvPr id="548" name="Google Shape;548;p39"/>
          <p:cNvGraphicFramePr/>
          <p:nvPr/>
        </p:nvGraphicFramePr>
        <p:xfrm>
          <a:off x="870203" y="2520133"/>
          <a:ext cx="3000000" cy="3000000"/>
        </p:xfrm>
        <a:graphic>
          <a:graphicData uri="http://schemas.openxmlformats.org/drawingml/2006/table">
            <a:tbl>
              <a:tblPr bandRow="1" firstRow="1">
                <a:noFill/>
                <a:tableStyleId>{172B6C18-4DD4-433A-A32B-EA42B5C72EDD}</a:tableStyleId>
              </a:tblPr>
              <a:tblGrid>
                <a:gridCol w="1819050"/>
                <a:gridCol w="15287850"/>
              </a:tblGrid>
              <a:tr h="1240775">
                <a:tc>
                  <a:txBody>
                    <a:bodyPr/>
                    <a:lstStyle/>
                    <a:p>
                      <a:pPr indent="0" lvl="0" marL="0" marR="0" rtl="0" algn="l">
                        <a:spcBef>
                          <a:spcPts val="0"/>
                        </a:spcBef>
                        <a:spcAft>
                          <a:spcPts val="0"/>
                        </a:spcAft>
                        <a:buNone/>
                      </a:pPr>
                      <a:r>
                        <a:rPr lang="en-US" sz="2400">
                          <a:latin typeface="Calibri"/>
                          <a:ea typeface="Calibri"/>
                          <a:cs typeface="Calibri"/>
                          <a:sym typeface="Calibri"/>
                        </a:rPr>
                        <a:t>Vấn đề</a:t>
                      </a:r>
                      <a:endParaRPr/>
                    </a:p>
                  </a:txBody>
                  <a:tcPr marT="45725" marB="45725" marR="91450" marL="91450"/>
                </a:tc>
                <a:tc>
                  <a:txBody>
                    <a:bodyPr/>
                    <a:lstStyle/>
                    <a:p>
                      <a:pPr indent="0" lvl="0" marL="0" marR="0" rtl="0" algn="l">
                        <a:lnSpc>
                          <a:spcPct val="150000"/>
                        </a:lnSpc>
                        <a:spcBef>
                          <a:spcPts val="0"/>
                        </a:spcBef>
                        <a:spcAft>
                          <a:spcPts val="0"/>
                        </a:spcAft>
                        <a:buClr>
                          <a:schemeClr val="dk1"/>
                        </a:buClr>
                        <a:buSzPts val="2400"/>
                        <a:buFont typeface="Calibri"/>
                        <a:buNone/>
                      </a:pPr>
                      <a:r>
                        <a:rPr b="1" lang="en-US" sz="2400">
                          <a:solidFill>
                            <a:schemeClr val="dk1"/>
                          </a:solidFill>
                          <a:latin typeface="Calibri"/>
                          <a:ea typeface="Calibri"/>
                          <a:cs typeface="Calibri"/>
                          <a:sym typeface="Calibri"/>
                        </a:rPr>
                        <a:t>Trong trường hợp có nhiều giao dịch cùng cập nhật dữ liệu trên bảng SACH và HOADON, có xuất hiện tình huống lost update.</a:t>
                      </a:r>
                      <a:endParaRPr b="1" sz="2400">
                        <a:solidFill>
                          <a:schemeClr val="dk1"/>
                        </a:solidFill>
                        <a:latin typeface="Calibri"/>
                        <a:ea typeface="Calibri"/>
                        <a:cs typeface="Calibri"/>
                        <a:sym typeface="Calibri"/>
                      </a:endParaRPr>
                    </a:p>
                  </a:txBody>
                  <a:tcPr marT="45725" marB="45725" marR="91450" marL="91450"/>
                </a:tc>
              </a:tr>
              <a:tr h="5685400">
                <a:tc>
                  <a:txBody>
                    <a:bodyPr/>
                    <a:lstStyle/>
                    <a:p>
                      <a:pPr indent="0" lvl="0" marL="0" marR="0" rtl="0" algn="l">
                        <a:spcBef>
                          <a:spcPts val="0"/>
                        </a:spcBef>
                        <a:spcAft>
                          <a:spcPts val="0"/>
                        </a:spcAft>
                        <a:buNone/>
                      </a:pPr>
                      <a:r>
                        <a:rPr lang="en-US" sz="2400">
                          <a:latin typeface="Calibri"/>
                          <a:ea typeface="Calibri"/>
                          <a:cs typeface="Calibri"/>
                          <a:sym typeface="Calibri"/>
                        </a:rPr>
                        <a:t>Giái pháp</a:t>
                      </a:r>
                      <a:endParaRPr/>
                    </a:p>
                  </a:txBody>
                  <a:tcPr marT="45725" marB="45725" marR="91450" marL="91450"/>
                </a:tc>
                <a:tc>
                  <a:txBody>
                    <a:bodyPr/>
                    <a:lstStyle/>
                    <a:p>
                      <a:pPr indent="0" lvl="1" marL="457200" marR="0" rtl="0" algn="l">
                        <a:lnSpc>
                          <a:spcPct val="150000"/>
                        </a:lnSpc>
                        <a:spcBef>
                          <a:spcPts val="0"/>
                        </a:spcBef>
                        <a:spcAft>
                          <a:spcPts val="0"/>
                        </a:spcAft>
                        <a:buNone/>
                      </a:pPr>
                      <a:r>
                        <a:rPr lang="en-US" sz="2400" u="none" cap="none" strike="noStrike">
                          <a:solidFill>
                            <a:schemeClr val="dk1"/>
                          </a:solidFill>
                          <a:latin typeface="Calibri"/>
                          <a:ea typeface="Calibri"/>
                          <a:cs typeface="Calibri"/>
                          <a:sym typeface="Calibri"/>
                        </a:rPr>
                        <a:t>Sử dụng cơ chế khóa dòng (row-level locking).</a:t>
                      </a:r>
                      <a:endParaRPr/>
                    </a:p>
                    <a:p>
                      <a:pPr indent="0" lvl="1" marL="457200" marR="0" rtl="0" algn="l">
                        <a:lnSpc>
                          <a:spcPct val="150000"/>
                        </a:lnSpc>
                        <a:spcBef>
                          <a:spcPts val="0"/>
                        </a:spcBef>
                        <a:spcAft>
                          <a:spcPts val="0"/>
                        </a:spcAft>
                        <a:buNone/>
                      </a:pPr>
                      <a:r>
                        <a:rPr lang="en-US" sz="2400" u="none" cap="none" strike="noStrike">
                          <a:solidFill>
                            <a:schemeClr val="dk1"/>
                          </a:solidFill>
                          <a:latin typeface="Calibri"/>
                          <a:ea typeface="Calibri"/>
                          <a:cs typeface="Calibri"/>
                          <a:sym typeface="Calibri"/>
                        </a:rPr>
                        <a:t>Sử dụng hint </a:t>
                      </a:r>
                      <a:r>
                        <a:rPr b="1" lang="en-US" sz="2400" u="none" cap="none" strike="noStrike">
                          <a:solidFill>
                            <a:schemeClr val="dk1"/>
                          </a:solidFill>
                          <a:latin typeface="Calibri"/>
                          <a:ea typeface="Calibri"/>
                          <a:cs typeface="Calibri"/>
                          <a:sym typeface="Calibri"/>
                        </a:rPr>
                        <a:t>FOR UPDATE</a:t>
                      </a:r>
                      <a:r>
                        <a:rPr lang="en-US" sz="2400" u="none" cap="none" strike="noStrike">
                          <a:solidFill>
                            <a:schemeClr val="dk1"/>
                          </a:solidFill>
                          <a:latin typeface="Calibri"/>
                          <a:ea typeface="Calibri"/>
                          <a:cs typeface="Calibri"/>
                          <a:sym typeface="Calibri"/>
                        </a:rPr>
                        <a:t> để khóa dòng của bảng </a:t>
                      </a:r>
                      <a:r>
                        <a:rPr b="1" lang="en-US" sz="2400" u="none" cap="none" strike="noStrike">
                          <a:solidFill>
                            <a:schemeClr val="dk1"/>
                          </a:solidFill>
                          <a:latin typeface="Calibri"/>
                          <a:ea typeface="Calibri"/>
                          <a:cs typeface="Calibri"/>
                          <a:sym typeface="Calibri"/>
                        </a:rPr>
                        <a:t>SACH, c</a:t>
                      </a:r>
                      <a:r>
                        <a:rPr lang="en-US" sz="2400" u="none" cap="none" strike="noStrike">
                          <a:solidFill>
                            <a:schemeClr val="dk1"/>
                          </a:solidFill>
                          <a:latin typeface="Calibri"/>
                          <a:ea typeface="Calibri"/>
                          <a:cs typeface="Calibri"/>
                          <a:sym typeface="Calibri"/>
                        </a:rPr>
                        <a:t>hi tiết cụ thể:</a:t>
                      </a:r>
                      <a:endParaRPr sz="2400" u="none" cap="none" strike="noStrike">
                        <a:solidFill>
                          <a:schemeClr val="dk1"/>
                        </a:solidFill>
                        <a:latin typeface="Calibri"/>
                        <a:ea typeface="Calibri"/>
                        <a:cs typeface="Calibri"/>
                        <a:sym typeface="Calibri"/>
                      </a:endParaRPr>
                    </a:p>
                    <a:p>
                      <a:pPr indent="0" lvl="2" marL="914400" marR="0" rtl="0" algn="l">
                        <a:lnSpc>
                          <a:spcPct val="150000"/>
                        </a:lnSpc>
                        <a:spcBef>
                          <a:spcPts val="0"/>
                        </a:spcBef>
                        <a:spcAft>
                          <a:spcPts val="0"/>
                        </a:spcAft>
                        <a:buNone/>
                      </a:pPr>
                      <a:r>
                        <a:rPr lang="en-US" sz="2400" u="none" cap="none" strike="noStrike">
                          <a:solidFill>
                            <a:schemeClr val="dk1"/>
                          </a:solidFill>
                          <a:latin typeface="Calibri"/>
                          <a:ea typeface="Calibri"/>
                          <a:cs typeface="Calibri"/>
                          <a:sym typeface="Calibri"/>
                        </a:rPr>
                        <a:t>Trong câu lệnh </a:t>
                      </a:r>
                      <a:r>
                        <a:rPr b="1" lang="en-US" sz="2400" u="none" cap="none" strike="noStrike">
                          <a:solidFill>
                            <a:schemeClr val="dk1"/>
                          </a:solidFill>
                          <a:latin typeface="Calibri"/>
                          <a:ea typeface="Calibri"/>
                          <a:cs typeface="Calibri"/>
                          <a:sym typeface="Calibri"/>
                        </a:rPr>
                        <a:t>SELECT SL INTO v_sl FROM SACH WHERE MaSach = v_MaSach_in FOR UPDATE</a:t>
                      </a:r>
                      <a:r>
                        <a:rPr lang="en-US" sz="2400" u="none" cap="none" strike="noStrike">
                          <a:solidFill>
                            <a:schemeClr val="dk1"/>
                          </a:solidFill>
                          <a:latin typeface="Calibri"/>
                          <a:ea typeface="Calibri"/>
                          <a:cs typeface="Calibri"/>
                          <a:sym typeface="Calibri"/>
                        </a:rPr>
                        <a:t>, sử dụng hint </a:t>
                      </a:r>
                      <a:r>
                        <a:rPr b="1" lang="en-US" sz="2400" u="none" cap="none" strike="noStrike">
                          <a:solidFill>
                            <a:schemeClr val="dk1"/>
                          </a:solidFill>
                          <a:latin typeface="Calibri"/>
                          <a:ea typeface="Calibri"/>
                          <a:cs typeface="Calibri"/>
                          <a:sym typeface="Calibri"/>
                        </a:rPr>
                        <a:t>FOR UPDATE</a:t>
                      </a:r>
                      <a:r>
                        <a:rPr lang="en-US" sz="2400" u="none" cap="none" strike="noStrike">
                          <a:solidFill>
                            <a:schemeClr val="dk1"/>
                          </a:solidFill>
                          <a:latin typeface="Calibri"/>
                          <a:ea typeface="Calibri"/>
                          <a:cs typeface="Calibri"/>
                          <a:sym typeface="Calibri"/>
                        </a:rPr>
                        <a:t> để khóa dòng của bảng </a:t>
                      </a:r>
                      <a:r>
                        <a:rPr b="1" lang="en-US" sz="2400" u="none" cap="none" strike="noStrike">
                          <a:solidFill>
                            <a:schemeClr val="dk1"/>
                          </a:solidFill>
                          <a:latin typeface="Calibri"/>
                          <a:ea typeface="Calibri"/>
                          <a:cs typeface="Calibri"/>
                          <a:sym typeface="Calibri"/>
                        </a:rPr>
                        <a:t>SACH</a:t>
                      </a:r>
                      <a:r>
                        <a:rPr lang="en-US" sz="2400" u="none" cap="none" strike="noStrike">
                          <a:solidFill>
                            <a:schemeClr val="dk1"/>
                          </a:solidFill>
                          <a:latin typeface="Calibri"/>
                          <a:ea typeface="Calibri"/>
                          <a:cs typeface="Calibri"/>
                          <a:sym typeface="Calibri"/>
                        </a:rPr>
                        <a:t>.</a:t>
                      </a:r>
                      <a:endParaRPr sz="2400" u="none" cap="none" strike="noStrike">
                        <a:solidFill>
                          <a:schemeClr val="dk1"/>
                        </a:solidFill>
                        <a:latin typeface="Calibri"/>
                        <a:ea typeface="Calibri"/>
                        <a:cs typeface="Calibri"/>
                        <a:sym typeface="Calibri"/>
                      </a:endParaRPr>
                    </a:p>
                    <a:p>
                      <a:pPr indent="0" lvl="2" marL="914400" marR="0" rtl="0" algn="l">
                        <a:lnSpc>
                          <a:spcPct val="150000"/>
                        </a:lnSpc>
                        <a:spcBef>
                          <a:spcPts val="0"/>
                        </a:spcBef>
                        <a:spcAft>
                          <a:spcPts val="0"/>
                        </a:spcAft>
                        <a:buNone/>
                      </a:pPr>
                      <a:r>
                        <a:rPr lang="en-US" sz="2400" u="none" cap="none" strike="noStrike">
                          <a:solidFill>
                            <a:schemeClr val="dk1"/>
                          </a:solidFill>
                          <a:latin typeface="Calibri"/>
                          <a:ea typeface="Calibri"/>
                          <a:cs typeface="Calibri"/>
                          <a:sym typeface="Calibri"/>
                        </a:rPr>
                        <a:t>Trong câu lệnh </a:t>
                      </a:r>
                      <a:r>
                        <a:rPr b="1" lang="en-US" sz="2400" u="none" cap="none" strike="noStrike">
                          <a:solidFill>
                            <a:schemeClr val="dk1"/>
                          </a:solidFill>
                          <a:latin typeface="Calibri"/>
                          <a:ea typeface="Calibri"/>
                          <a:cs typeface="Calibri"/>
                          <a:sym typeface="Calibri"/>
                        </a:rPr>
                        <a:t>SELECT Gia INTO v_GiaSach FROM SACH WHERE MaSach = v_MaSach_in FOR UPDATE</a:t>
                      </a:r>
                      <a:r>
                        <a:rPr lang="en-US" sz="2400" u="none" cap="none" strike="noStrike">
                          <a:solidFill>
                            <a:schemeClr val="dk1"/>
                          </a:solidFill>
                          <a:latin typeface="Calibri"/>
                          <a:ea typeface="Calibri"/>
                          <a:cs typeface="Calibri"/>
                          <a:sym typeface="Calibri"/>
                        </a:rPr>
                        <a:t>, ta sử dụng hint </a:t>
                      </a:r>
                      <a:r>
                        <a:rPr b="1" lang="en-US" sz="2400" u="none" cap="none" strike="noStrike">
                          <a:solidFill>
                            <a:schemeClr val="dk1"/>
                          </a:solidFill>
                          <a:latin typeface="Calibri"/>
                          <a:ea typeface="Calibri"/>
                          <a:cs typeface="Calibri"/>
                          <a:sym typeface="Calibri"/>
                        </a:rPr>
                        <a:t>FOR UPDATE</a:t>
                      </a:r>
                      <a:r>
                        <a:rPr lang="en-US" sz="2400" u="none" cap="none" strike="noStrike">
                          <a:solidFill>
                            <a:schemeClr val="dk1"/>
                          </a:solidFill>
                          <a:latin typeface="Calibri"/>
                          <a:ea typeface="Calibri"/>
                          <a:cs typeface="Calibri"/>
                          <a:sym typeface="Calibri"/>
                        </a:rPr>
                        <a:t> để khóa dòng của bảng </a:t>
                      </a:r>
                      <a:r>
                        <a:rPr b="1" lang="en-US" sz="2400" u="none" cap="none" strike="noStrike">
                          <a:solidFill>
                            <a:schemeClr val="dk1"/>
                          </a:solidFill>
                          <a:latin typeface="Calibri"/>
                          <a:ea typeface="Calibri"/>
                          <a:cs typeface="Calibri"/>
                          <a:sym typeface="Calibri"/>
                        </a:rPr>
                        <a:t>SACH</a:t>
                      </a:r>
                      <a:r>
                        <a:rPr lang="en-US" sz="2400" u="none" cap="none" strike="noStrike">
                          <a:solidFill>
                            <a:schemeClr val="dk1"/>
                          </a:solidFill>
                          <a:latin typeface="Calibri"/>
                          <a:ea typeface="Calibri"/>
                          <a:cs typeface="Calibri"/>
                          <a:sym typeface="Calibri"/>
                        </a:rPr>
                        <a:t>.</a:t>
                      </a:r>
                      <a:endParaRPr sz="2400" u="none" cap="none" strike="noStrike">
                        <a:solidFill>
                          <a:schemeClr val="dk1"/>
                        </a:solidFill>
                        <a:latin typeface="Calibri"/>
                        <a:ea typeface="Calibri"/>
                        <a:cs typeface="Calibri"/>
                        <a:sym typeface="Calibri"/>
                      </a:endParaRPr>
                    </a:p>
                    <a:p>
                      <a:pPr indent="0" lvl="1" marL="457200" marR="0" rtl="0" algn="l">
                        <a:lnSpc>
                          <a:spcPct val="150000"/>
                        </a:lnSpc>
                        <a:spcBef>
                          <a:spcPts val="0"/>
                        </a:spcBef>
                        <a:spcAft>
                          <a:spcPts val="0"/>
                        </a:spcAft>
                        <a:buNone/>
                      </a:pPr>
                      <a:r>
                        <a:rPr lang="en-US" sz="2400" u="none" cap="none" strike="noStrike">
                          <a:solidFill>
                            <a:schemeClr val="dk1"/>
                          </a:solidFill>
                          <a:latin typeface="Calibri"/>
                          <a:ea typeface="Calibri"/>
                          <a:cs typeface="Calibri"/>
                          <a:sym typeface="Calibri"/>
                        </a:rPr>
                        <a:t>Tăng mức độ cô lập của giao dịch để tránh các vấn đề liên quan đến “dirty read”, do đó sử dụng mức độ đọc committed (read committed).</a:t>
                      </a:r>
                      <a:endParaRPr sz="2400" u="none" cap="none" strike="noStrike">
                        <a:solidFill>
                          <a:schemeClr val="dk1"/>
                        </a:solidFill>
                        <a:latin typeface="Calibri"/>
                        <a:ea typeface="Calibri"/>
                        <a:cs typeface="Calibri"/>
                        <a:sym typeface="Calibri"/>
                      </a:endParaRPr>
                    </a:p>
                    <a:p>
                      <a:pPr indent="0" lvl="1" marL="457200" marR="0" rtl="0" algn="l">
                        <a:lnSpc>
                          <a:spcPct val="150000"/>
                        </a:lnSpc>
                        <a:spcBef>
                          <a:spcPts val="0"/>
                        </a:spcBef>
                        <a:spcAft>
                          <a:spcPts val="0"/>
                        </a:spcAft>
                        <a:buNone/>
                      </a:pPr>
                      <a:r>
                        <a:rPr lang="en-US" sz="2400" u="none" cap="none" strike="noStrike">
                          <a:solidFill>
                            <a:schemeClr val="dk1"/>
                          </a:solidFill>
                          <a:latin typeface="Calibri"/>
                          <a:ea typeface="Calibri"/>
                          <a:cs typeface="Calibri"/>
                          <a:sym typeface="Calibri"/>
                        </a:rPr>
                        <a:t>Sử dụng lock mode </a:t>
                      </a:r>
                      <a:r>
                        <a:rPr b="1" lang="en-US" sz="2400" u="none" cap="none" strike="noStrike">
                          <a:solidFill>
                            <a:schemeClr val="dk1"/>
                          </a:solidFill>
                          <a:latin typeface="Calibri"/>
                          <a:ea typeface="Calibri"/>
                          <a:cs typeface="Calibri"/>
                          <a:sym typeface="Calibri"/>
                        </a:rPr>
                        <a:t>SHARE </a:t>
                      </a:r>
                      <a:r>
                        <a:rPr lang="en-US" sz="2400" u="none" cap="none" strike="noStrike">
                          <a:solidFill>
                            <a:schemeClr val="dk1"/>
                          </a:solidFill>
                          <a:latin typeface="Calibri"/>
                          <a:ea typeface="Calibri"/>
                          <a:cs typeface="Calibri"/>
                          <a:sym typeface="Calibri"/>
                        </a:rPr>
                        <a:t>cho giao dịch để khóa bảng và đảm bảo rằng các bảng này không bị thay đổi bởi bất kỳ giao dịch khác trong quá trình cập nhật</a:t>
                      </a:r>
                      <a:endParaRPr sz="2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latin typeface="Calibri"/>
                        <a:ea typeface="Calibri"/>
                        <a:cs typeface="Calibri"/>
                        <a:sym typeface="Calibri"/>
                      </a:endParaRPr>
                    </a:p>
                  </a:txBody>
                  <a:tcPr marT="45725" marB="45725" marR="91450" marL="91450"/>
                </a:tc>
              </a:tr>
            </a:tbl>
          </a:graphicData>
        </a:graphic>
      </p:graphicFrame>
      <p:sp>
        <p:nvSpPr>
          <p:cNvPr id="549" name="Google Shape;549;p39"/>
          <p:cNvSpPr txBox="1"/>
          <p:nvPr/>
        </p:nvSpPr>
        <p:spPr>
          <a:xfrm>
            <a:off x="832103" y="1788142"/>
            <a:ext cx="136986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CÁCH 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4"/>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143" name="Google Shape;143;p4"/>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1. Giới Thiệu</a:t>
            </a:r>
            <a:endParaRPr b="1" sz="4800">
              <a:solidFill>
                <a:srgbClr val="998D38"/>
              </a:solidFill>
              <a:latin typeface="Calibri"/>
              <a:ea typeface="Calibri"/>
              <a:cs typeface="Calibri"/>
              <a:sym typeface="Calibri"/>
            </a:endParaRPr>
          </a:p>
        </p:txBody>
      </p:sp>
      <p:sp>
        <p:nvSpPr>
          <p:cNvPr id="144" name="Google Shape;144;p4"/>
          <p:cNvSpPr txBox="1"/>
          <p:nvPr/>
        </p:nvSpPr>
        <p:spPr>
          <a:xfrm>
            <a:off x="929640" y="888503"/>
            <a:ext cx="3810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953734"/>
                </a:solidFill>
                <a:latin typeface="Calibri"/>
                <a:ea typeface="Calibri"/>
                <a:cs typeface="Calibri"/>
                <a:sym typeface="Calibri"/>
              </a:rPr>
              <a:t>Phát Biểu Bài Toán</a:t>
            </a:r>
            <a:endParaRPr b="1" sz="3200">
              <a:solidFill>
                <a:srgbClr val="953734"/>
              </a:solidFill>
              <a:latin typeface="Calibri"/>
              <a:ea typeface="Calibri"/>
              <a:cs typeface="Calibri"/>
              <a:sym typeface="Calibri"/>
            </a:endParaRPr>
          </a:p>
        </p:txBody>
      </p:sp>
      <p:sp>
        <p:nvSpPr>
          <p:cNvPr id="145" name="Google Shape;145;p4"/>
          <p:cNvSpPr txBox="1"/>
          <p:nvPr/>
        </p:nvSpPr>
        <p:spPr>
          <a:xfrm>
            <a:off x="929640" y="1645373"/>
            <a:ext cx="92964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chemeClr val="dk1"/>
                </a:solidFill>
                <a:latin typeface="Calibri"/>
                <a:ea typeface="Calibri"/>
                <a:cs typeface="Calibri"/>
                <a:sym typeface="Calibri"/>
              </a:rPr>
              <a:t>Khoa học - Công nghệ và đổi mới liên tục phát triển</a:t>
            </a:r>
            <a:endParaRPr sz="3000">
              <a:solidFill>
                <a:schemeClr val="dk1"/>
              </a:solidFill>
              <a:latin typeface="Calibri"/>
              <a:ea typeface="Calibri"/>
              <a:cs typeface="Calibri"/>
              <a:sym typeface="Calibri"/>
            </a:endParaRPr>
          </a:p>
        </p:txBody>
      </p:sp>
      <p:sp>
        <p:nvSpPr>
          <p:cNvPr id="146" name="Google Shape;146;p4"/>
          <p:cNvSpPr txBox="1"/>
          <p:nvPr/>
        </p:nvSpPr>
        <p:spPr>
          <a:xfrm>
            <a:off x="883920" y="2370011"/>
            <a:ext cx="1728249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chemeClr val="dk1"/>
                </a:solidFill>
                <a:latin typeface="Calibri"/>
                <a:ea typeface="Calibri"/>
                <a:cs typeface="Calibri"/>
                <a:sym typeface="Calibri"/>
              </a:rPr>
              <a:t>Đối mặt với các thử thách trong việc quản lý người dùng, nhân viên, sản phẩm …, lưu trữ dữ liệu trên giấy dễ bị mất, sai sót </a:t>
            </a:r>
            <a:endParaRPr/>
          </a:p>
        </p:txBody>
      </p:sp>
      <p:sp>
        <p:nvSpPr>
          <p:cNvPr id="147" name="Google Shape;147;p4"/>
          <p:cNvSpPr txBox="1"/>
          <p:nvPr/>
        </p:nvSpPr>
        <p:spPr>
          <a:xfrm>
            <a:off x="883920" y="3528785"/>
            <a:ext cx="17373600"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3000">
                <a:solidFill>
                  <a:schemeClr val="dk1"/>
                </a:solidFill>
                <a:latin typeface="Calibri"/>
                <a:ea typeface="Calibri"/>
                <a:cs typeface="Calibri"/>
                <a:sym typeface="Calibri"/>
              </a:rPr>
              <a:t>=&gt; Triển khai một hệ thống quản lý hiệu sách là một giải pháp được đánh giá cao, thuận tiện cho việc quản lý, giải quyết các vấn đề cần thiết </a:t>
            </a:r>
            <a:endParaRPr sz="3000">
              <a:solidFill>
                <a:schemeClr val="dk1"/>
              </a:solidFill>
              <a:latin typeface="Calibri"/>
              <a:ea typeface="Calibri"/>
              <a:cs typeface="Calibri"/>
              <a:sym typeface="Calibri"/>
            </a:endParaRPr>
          </a:p>
        </p:txBody>
      </p:sp>
      <p:sp>
        <p:nvSpPr>
          <p:cNvPr id="148" name="Google Shape;148;p4"/>
          <p:cNvSpPr txBox="1"/>
          <p:nvPr/>
        </p:nvSpPr>
        <p:spPr>
          <a:xfrm>
            <a:off x="914400" y="4736299"/>
            <a:ext cx="3810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953734"/>
                </a:solidFill>
                <a:latin typeface="Calibri"/>
                <a:ea typeface="Calibri"/>
                <a:cs typeface="Calibri"/>
                <a:sym typeface="Calibri"/>
              </a:rPr>
              <a:t>Mục Tiêu</a:t>
            </a:r>
            <a:endParaRPr b="1" sz="3200">
              <a:solidFill>
                <a:srgbClr val="953734"/>
              </a:solidFill>
              <a:latin typeface="Calibri"/>
              <a:ea typeface="Calibri"/>
              <a:cs typeface="Calibri"/>
              <a:sym typeface="Calibri"/>
            </a:endParaRPr>
          </a:p>
        </p:txBody>
      </p:sp>
      <p:sp>
        <p:nvSpPr>
          <p:cNvPr id="149" name="Google Shape;149;p4"/>
          <p:cNvSpPr txBox="1"/>
          <p:nvPr/>
        </p:nvSpPr>
        <p:spPr>
          <a:xfrm>
            <a:off x="1524000" y="5393410"/>
            <a:ext cx="163068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rgbClr val="0D0D0D"/>
                </a:solidFill>
                <a:latin typeface="Calibri"/>
                <a:ea typeface="Calibri"/>
                <a:cs typeface="Calibri"/>
                <a:sym typeface="Calibri"/>
              </a:rPr>
              <a:t>1. Quản lý các quá trình thêm, xóa, sửa, làm mới, tìm kiếm thông tin một cách nhanh chóng và dễ dàng</a:t>
            </a:r>
            <a:endParaRPr sz="3000">
              <a:solidFill>
                <a:schemeClr val="dk1"/>
              </a:solidFill>
              <a:latin typeface="Calibri"/>
              <a:ea typeface="Calibri"/>
              <a:cs typeface="Calibri"/>
              <a:sym typeface="Calibri"/>
            </a:endParaRPr>
          </a:p>
        </p:txBody>
      </p:sp>
      <p:sp>
        <p:nvSpPr>
          <p:cNvPr id="150" name="Google Shape;150;p4"/>
          <p:cNvSpPr txBox="1"/>
          <p:nvPr/>
        </p:nvSpPr>
        <p:spPr>
          <a:xfrm>
            <a:off x="1524000" y="6206901"/>
            <a:ext cx="939113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rgbClr val="0D0D0D"/>
                </a:solidFill>
                <a:latin typeface="Calibri"/>
                <a:ea typeface="Calibri"/>
                <a:cs typeface="Calibri"/>
                <a:sym typeface="Calibri"/>
              </a:rPr>
              <a:t>2. Tiết kiệm thời gian </a:t>
            </a:r>
            <a:endParaRPr sz="3000">
              <a:solidFill>
                <a:schemeClr val="dk1"/>
              </a:solidFill>
              <a:latin typeface="Calibri"/>
              <a:ea typeface="Calibri"/>
              <a:cs typeface="Calibri"/>
              <a:sym typeface="Calibri"/>
            </a:endParaRPr>
          </a:p>
        </p:txBody>
      </p:sp>
      <p:sp>
        <p:nvSpPr>
          <p:cNvPr id="151" name="Google Shape;151;p4"/>
          <p:cNvSpPr txBox="1"/>
          <p:nvPr/>
        </p:nvSpPr>
        <p:spPr>
          <a:xfrm>
            <a:off x="1524000" y="7029361"/>
            <a:ext cx="939113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rgbClr val="0D0D0D"/>
                </a:solidFill>
                <a:latin typeface="Calibri"/>
                <a:ea typeface="Calibri"/>
                <a:cs typeface="Calibri"/>
                <a:sym typeface="Calibri"/>
              </a:rPr>
              <a:t>3. Nâng cao hiệu quả làm việc của hiệu sách </a:t>
            </a:r>
            <a:endParaRPr sz="3000">
              <a:solidFill>
                <a:schemeClr val="dk1"/>
              </a:solidFill>
              <a:latin typeface="Calibri"/>
              <a:ea typeface="Calibri"/>
              <a:cs typeface="Calibri"/>
              <a:sym typeface="Calibri"/>
            </a:endParaRPr>
          </a:p>
        </p:txBody>
      </p:sp>
      <p:sp>
        <p:nvSpPr>
          <p:cNvPr id="152" name="Google Shape;152;p4"/>
          <p:cNvSpPr txBox="1"/>
          <p:nvPr/>
        </p:nvSpPr>
        <p:spPr>
          <a:xfrm>
            <a:off x="1524000" y="7910411"/>
            <a:ext cx="939113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rgbClr val="0D0D0D"/>
                </a:solidFill>
                <a:latin typeface="Calibri"/>
                <a:ea typeface="Calibri"/>
                <a:cs typeface="Calibri"/>
                <a:sym typeface="Calibri"/>
              </a:rPr>
              <a:t>4. Tăng cường tính bảo mật thông tin</a:t>
            </a:r>
            <a:endParaRPr sz="3000">
              <a:solidFill>
                <a:schemeClr val="dk1"/>
              </a:solidFill>
              <a:latin typeface="Calibri"/>
              <a:ea typeface="Calibri"/>
              <a:cs typeface="Calibri"/>
              <a:sym typeface="Calibri"/>
            </a:endParaRPr>
          </a:p>
        </p:txBody>
      </p:sp>
      <p:sp>
        <p:nvSpPr>
          <p:cNvPr id="153" name="Google Shape;153;p4"/>
          <p:cNvSpPr txBox="1"/>
          <p:nvPr/>
        </p:nvSpPr>
        <p:spPr>
          <a:xfrm>
            <a:off x="1524000" y="8680993"/>
            <a:ext cx="939113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rgbClr val="0D0D0D"/>
                </a:solidFill>
                <a:latin typeface="Calibri"/>
                <a:ea typeface="Calibri"/>
                <a:cs typeface="Calibri"/>
                <a:sym typeface="Calibri"/>
              </a:rPr>
              <a:t>5. Quản lý đầy đủ các thông tin </a:t>
            </a:r>
            <a:endParaRPr sz="3000">
              <a:solidFill>
                <a:schemeClr val="dk1"/>
              </a:solidFill>
              <a:latin typeface="Calibri"/>
              <a:ea typeface="Calibri"/>
              <a:cs typeface="Calibri"/>
              <a:sym typeface="Calibri"/>
            </a:endParaRPr>
          </a:p>
        </p:txBody>
      </p:sp>
      <p:sp>
        <p:nvSpPr>
          <p:cNvPr id="154" name="Google Shape;154;p4"/>
          <p:cNvSpPr txBox="1"/>
          <p:nvPr/>
        </p:nvSpPr>
        <p:spPr>
          <a:xfrm>
            <a:off x="1524000" y="9386821"/>
            <a:ext cx="16764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rgbClr val="0D0D0D"/>
                </a:solidFill>
                <a:latin typeface="Calibri"/>
                <a:ea typeface="Calibri"/>
                <a:cs typeface="Calibri"/>
                <a:sym typeface="Calibri"/>
              </a:rPr>
              <a:t>6. Thông tin được lưu trữ trong cơ sở dữ liệu, có thể sao lưu và phục hồi dễ dàng và đáng tin cậy</a:t>
            </a:r>
            <a:endParaRPr sz="30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40"/>
          <p:cNvPicPr preferRelativeResize="0"/>
          <p:nvPr/>
        </p:nvPicPr>
        <p:blipFill rotWithShape="1">
          <a:blip r:embed="rId3">
            <a:alphaModFix amt="34000"/>
          </a:blip>
          <a:srcRect b="10352" l="0" r="0" t="10352"/>
          <a:stretch/>
        </p:blipFill>
        <p:spPr>
          <a:xfrm>
            <a:off x="0" y="28268"/>
            <a:ext cx="18288000" cy="10287000"/>
          </a:xfrm>
          <a:prstGeom prst="rect">
            <a:avLst/>
          </a:prstGeom>
          <a:noFill/>
          <a:ln>
            <a:noFill/>
          </a:ln>
        </p:spPr>
      </p:pic>
      <p:sp>
        <p:nvSpPr>
          <p:cNvPr id="555" name="Google Shape;555;p40"/>
          <p:cNvSpPr/>
          <p:nvPr/>
        </p:nvSpPr>
        <p:spPr>
          <a:xfrm flipH="1">
            <a:off x="6133125" y="202290"/>
            <a:ext cx="8332620" cy="1332843"/>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GIẢI PHÁP</a:t>
            </a:r>
            <a:endParaRPr/>
          </a:p>
        </p:txBody>
      </p:sp>
      <p:sp>
        <p:nvSpPr>
          <p:cNvPr id="556" name="Google Shape;556;p40"/>
          <p:cNvSpPr/>
          <p:nvPr/>
        </p:nvSpPr>
        <p:spPr>
          <a:xfrm>
            <a:off x="5029200" y="181992"/>
            <a:ext cx="2567649" cy="1353141"/>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3.1.1 Lost Update</a:t>
            </a:r>
            <a:endParaRPr b="1" sz="3200">
              <a:solidFill>
                <a:schemeClr val="lt1"/>
              </a:solidFill>
              <a:latin typeface="Calibri"/>
              <a:ea typeface="Calibri"/>
              <a:cs typeface="Calibri"/>
              <a:sym typeface="Calibri"/>
            </a:endParaRPr>
          </a:p>
        </p:txBody>
      </p:sp>
      <p:sp>
        <p:nvSpPr>
          <p:cNvPr id="557" name="Google Shape;557;p40"/>
          <p:cNvSpPr txBox="1"/>
          <p:nvPr/>
        </p:nvSpPr>
        <p:spPr>
          <a:xfrm>
            <a:off x="1467341" y="1783300"/>
            <a:ext cx="9331568" cy="532903"/>
          </a:xfrm>
          <a:prstGeom prst="rect">
            <a:avLst/>
          </a:prstGeom>
          <a:noFill/>
          <a:ln>
            <a:noFill/>
          </a:ln>
        </p:spPr>
        <p:txBody>
          <a:bodyPr anchorCtr="0" anchor="t" bIns="45700" lIns="91425" spcFirstLastPara="1" rIns="91425" wrap="square" tIns="45700">
            <a:spAutoFit/>
          </a:bodyPr>
          <a:lstStyle/>
          <a:p>
            <a:pPr indent="457200" lvl="0" marL="311785" marR="0" rtl="0" algn="just">
              <a:lnSpc>
                <a:spcPct val="107000"/>
              </a:lnSpc>
              <a:spcBef>
                <a:spcPts val="0"/>
              </a:spcBef>
              <a:spcAft>
                <a:spcPts val="0"/>
              </a:spcAft>
              <a:buNone/>
            </a:pPr>
            <a:r>
              <a:rPr lang="en-US" sz="2800">
                <a:solidFill>
                  <a:schemeClr val="dk1"/>
                </a:solidFill>
                <a:latin typeface="Calibri"/>
                <a:ea typeface="Calibri"/>
                <a:cs typeface="Calibri"/>
                <a:sym typeface="Calibri"/>
              </a:rPr>
              <a:t>Đối với stored procedure </a:t>
            </a:r>
            <a:r>
              <a:rPr b="1" lang="en-US" sz="2800">
                <a:solidFill>
                  <a:schemeClr val="dk1"/>
                </a:solidFill>
                <a:latin typeface="Calibri"/>
                <a:ea typeface="Calibri"/>
                <a:cs typeface="Calibri"/>
                <a:sym typeface="Calibri"/>
              </a:rPr>
              <a:t>sp_ThemCTPN</a:t>
            </a:r>
            <a:r>
              <a:rPr lang="en-US" sz="28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graphicFrame>
        <p:nvGraphicFramePr>
          <p:cNvPr id="558" name="Google Shape;558;p40"/>
          <p:cNvGraphicFramePr/>
          <p:nvPr/>
        </p:nvGraphicFramePr>
        <p:xfrm>
          <a:off x="870203" y="2520133"/>
          <a:ext cx="3000000" cy="3000000"/>
        </p:xfrm>
        <a:graphic>
          <a:graphicData uri="http://schemas.openxmlformats.org/drawingml/2006/table">
            <a:tbl>
              <a:tblPr bandRow="1" firstRow="1">
                <a:noFill/>
                <a:tableStyleId>{172B6C18-4DD4-433A-A32B-EA42B5C72EDD}</a:tableStyleId>
              </a:tblPr>
              <a:tblGrid>
                <a:gridCol w="1819050"/>
                <a:gridCol w="15287850"/>
              </a:tblGrid>
              <a:tr h="1240775">
                <a:tc>
                  <a:txBody>
                    <a:bodyPr/>
                    <a:lstStyle/>
                    <a:p>
                      <a:pPr indent="0" lvl="0" marL="0" marR="0" rtl="0" algn="l">
                        <a:spcBef>
                          <a:spcPts val="0"/>
                        </a:spcBef>
                        <a:spcAft>
                          <a:spcPts val="0"/>
                        </a:spcAft>
                        <a:buNone/>
                      </a:pPr>
                      <a:r>
                        <a:rPr lang="en-US" sz="2400">
                          <a:latin typeface="Calibri"/>
                          <a:ea typeface="Calibri"/>
                          <a:cs typeface="Calibri"/>
                          <a:sym typeface="Calibri"/>
                        </a:rPr>
                        <a:t>Vấn đề</a:t>
                      </a:r>
                      <a:endParaRPr/>
                    </a:p>
                  </a:txBody>
                  <a:tcPr marT="45725" marB="45725" marR="91450" marL="91450"/>
                </a:tc>
                <a:tc>
                  <a:txBody>
                    <a:bodyPr/>
                    <a:lstStyle/>
                    <a:p>
                      <a:pPr indent="0" lvl="0" marL="0" marR="0" rtl="0" algn="l">
                        <a:lnSpc>
                          <a:spcPct val="150000"/>
                        </a:lnSpc>
                        <a:spcBef>
                          <a:spcPts val="0"/>
                        </a:spcBef>
                        <a:spcAft>
                          <a:spcPts val="0"/>
                        </a:spcAft>
                        <a:buClr>
                          <a:schemeClr val="dk1"/>
                        </a:buClr>
                        <a:buSzPts val="2400"/>
                        <a:buFont typeface="Calibri"/>
                        <a:buNone/>
                      </a:pPr>
                      <a:r>
                        <a:rPr b="1" lang="en-US" sz="2400">
                          <a:solidFill>
                            <a:schemeClr val="dk1"/>
                          </a:solidFill>
                          <a:latin typeface="Calibri"/>
                          <a:ea typeface="Calibri"/>
                          <a:cs typeface="Calibri"/>
                          <a:sym typeface="Calibri"/>
                        </a:rPr>
                        <a:t>Trong trường hợp có nhiều giao dịch cùng cập nhật dữ liệu trên bảng SACH và PHIEUNHAP, có xuất hiện tình huống lost update.</a:t>
                      </a:r>
                      <a:endParaRPr b="1" sz="2400">
                        <a:solidFill>
                          <a:schemeClr val="dk1"/>
                        </a:solidFill>
                        <a:latin typeface="Calibri"/>
                        <a:ea typeface="Calibri"/>
                        <a:cs typeface="Calibri"/>
                        <a:sym typeface="Calibri"/>
                      </a:endParaRPr>
                    </a:p>
                  </a:txBody>
                  <a:tcPr marT="45725" marB="45725" marR="91450" marL="91450"/>
                </a:tc>
              </a:tr>
              <a:tr h="5685400">
                <a:tc>
                  <a:txBody>
                    <a:bodyPr/>
                    <a:lstStyle/>
                    <a:p>
                      <a:pPr indent="0" lvl="0" marL="0" marR="0" rtl="0" algn="l">
                        <a:spcBef>
                          <a:spcPts val="0"/>
                        </a:spcBef>
                        <a:spcAft>
                          <a:spcPts val="0"/>
                        </a:spcAft>
                        <a:buNone/>
                      </a:pPr>
                      <a:r>
                        <a:rPr lang="en-US" sz="2400">
                          <a:latin typeface="Calibri"/>
                          <a:ea typeface="Calibri"/>
                          <a:cs typeface="Calibri"/>
                          <a:sym typeface="Calibri"/>
                        </a:rPr>
                        <a:t>Giái pháp</a:t>
                      </a:r>
                      <a:endParaRPr/>
                    </a:p>
                  </a:txBody>
                  <a:tcPr marT="45725" marB="45725" marR="91450" marL="91450"/>
                </a:tc>
                <a:tc>
                  <a:txBody>
                    <a:bodyPr/>
                    <a:lstStyle/>
                    <a:p>
                      <a:pPr indent="0" lvl="1" marL="457200" marR="0" rtl="0" algn="l">
                        <a:lnSpc>
                          <a:spcPct val="150000"/>
                        </a:lnSpc>
                        <a:spcBef>
                          <a:spcPts val="0"/>
                        </a:spcBef>
                        <a:spcAft>
                          <a:spcPts val="0"/>
                        </a:spcAft>
                        <a:buNone/>
                      </a:pPr>
                      <a:r>
                        <a:rPr lang="en-US" sz="2400" u="none" cap="none" strike="noStrike">
                          <a:solidFill>
                            <a:schemeClr val="dk1"/>
                          </a:solidFill>
                          <a:latin typeface="Calibri"/>
                          <a:ea typeface="Calibri"/>
                          <a:cs typeface="Calibri"/>
                          <a:sym typeface="Calibri"/>
                        </a:rPr>
                        <a:t>Sử dụng cơ chế khóa dòng (row-level locking).</a:t>
                      </a:r>
                      <a:endParaRPr sz="2400" u="none" cap="none" strike="noStrike">
                        <a:solidFill>
                          <a:schemeClr val="dk1"/>
                        </a:solidFill>
                        <a:latin typeface="Calibri"/>
                        <a:ea typeface="Calibri"/>
                        <a:cs typeface="Calibri"/>
                        <a:sym typeface="Calibri"/>
                      </a:endParaRPr>
                    </a:p>
                    <a:p>
                      <a:pPr indent="0" lvl="1" marL="457200" marR="0" rtl="0" algn="l">
                        <a:lnSpc>
                          <a:spcPct val="150000"/>
                        </a:lnSpc>
                        <a:spcBef>
                          <a:spcPts val="0"/>
                        </a:spcBef>
                        <a:spcAft>
                          <a:spcPts val="0"/>
                        </a:spcAft>
                        <a:buNone/>
                      </a:pPr>
                      <a:r>
                        <a:rPr lang="en-US" sz="2400" u="none" cap="none" strike="noStrike">
                          <a:solidFill>
                            <a:schemeClr val="dk1"/>
                          </a:solidFill>
                          <a:latin typeface="Calibri"/>
                          <a:ea typeface="Calibri"/>
                          <a:cs typeface="Calibri"/>
                          <a:sym typeface="Calibri"/>
                        </a:rPr>
                        <a:t>Sử dụng hint </a:t>
                      </a:r>
                      <a:r>
                        <a:rPr b="1" lang="en-US" sz="2400" u="none" cap="none" strike="noStrike">
                          <a:solidFill>
                            <a:schemeClr val="dk1"/>
                          </a:solidFill>
                          <a:latin typeface="Calibri"/>
                          <a:ea typeface="Calibri"/>
                          <a:cs typeface="Calibri"/>
                          <a:sym typeface="Calibri"/>
                        </a:rPr>
                        <a:t>FOR UPDATE</a:t>
                      </a:r>
                      <a:r>
                        <a:rPr lang="en-US" sz="2400" u="none" cap="none" strike="noStrike">
                          <a:solidFill>
                            <a:schemeClr val="dk1"/>
                          </a:solidFill>
                          <a:latin typeface="Calibri"/>
                          <a:ea typeface="Calibri"/>
                          <a:cs typeface="Calibri"/>
                          <a:sym typeface="Calibri"/>
                        </a:rPr>
                        <a:t>, chi tiết cụ thể:</a:t>
                      </a:r>
                      <a:endParaRPr sz="2400" u="none" cap="none" strike="noStrike">
                        <a:solidFill>
                          <a:schemeClr val="dk1"/>
                        </a:solidFill>
                        <a:latin typeface="Calibri"/>
                        <a:ea typeface="Calibri"/>
                        <a:cs typeface="Calibri"/>
                        <a:sym typeface="Calibri"/>
                      </a:endParaRPr>
                    </a:p>
                    <a:p>
                      <a:pPr indent="0" lvl="2" marL="914400" marR="0" rtl="0" algn="l">
                        <a:lnSpc>
                          <a:spcPct val="150000"/>
                        </a:lnSpc>
                        <a:spcBef>
                          <a:spcPts val="0"/>
                        </a:spcBef>
                        <a:spcAft>
                          <a:spcPts val="0"/>
                        </a:spcAft>
                        <a:buNone/>
                      </a:pPr>
                      <a:r>
                        <a:rPr lang="en-US" sz="2400" u="none" cap="none" strike="noStrike">
                          <a:solidFill>
                            <a:schemeClr val="dk1"/>
                          </a:solidFill>
                          <a:latin typeface="Calibri"/>
                          <a:ea typeface="Calibri"/>
                          <a:cs typeface="Calibri"/>
                          <a:sym typeface="Calibri"/>
                        </a:rPr>
                        <a:t>Trong câu lệnh </a:t>
                      </a:r>
                      <a:r>
                        <a:rPr b="1" lang="en-US" sz="2400" u="none" cap="none" strike="noStrike">
                          <a:solidFill>
                            <a:schemeClr val="dk1"/>
                          </a:solidFill>
                          <a:latin typeface="Calibri"/>
                          <a:ea typeface="Calibri"/>
                          <a:cs typeface="Calibri"/>
                          <a:sym typeface="Calibri"/>
                        </a:rPr>
                        <a:t>SELECT SL INTO v_sl FROM SACH WHERE MaSach = v_MaSach_in FOR UPDATE</a:t>
                      </a:r>
                      <a:r>
                        <a:rPr lang="en-US" sz="2400" u="none" cap="none" strike="noStrike">
                          <a:solidFill>
                            <a:schemeClr val="dk1"/>
                          </a:solidFill>
                          <a:latin typeface="Calibri"/>
                          <a:ea typeface="Calibri"/>
                          <a:cs typeface="Calibri"/>
                          <a:sym typeface="Calibri"/>
                        </a:rPr>
                        <a:t>, ta sử dụng hint </a:t>
                      </a:r>
                      <a:r>
                        <a:rPr b="1" lang="en-US" sz="2400" u="none" cap="none" strike="noStrike">
                          <a:solidFill>
                            <a:schemeClr val="dk1"/>
                          </a:solidFill>
                          <a:latin typeface="Calibri"/>
                          <a:ea typeface="Calibri"/>
                          <a:cs typeface="Calibri"/>
                          <a:sym typeface="Calibri"/>
                        </a:rPr>
                        <a:t>FOR UPDATE</a:t>
                      </a:r>
                      <a:r>
                        <a:rPr lang="en-US" sz="2400" u="none" cap="none" strike="noStrike">
                          <a:solidFill>
                            <a:schemeClr val="dk1"/>
                          </a:solidFill>
                          <a:latin typeface="Calibri"/>
                          <a:ea typeface="Calibri"/>
                          <a:cs typeface="Calibri"/>
                          <a:sym typeface="Calibri"/>
                        </a:rPr>
                        <a:t> để khóa dòng của bảng </a:t>
                      </a:r>
                      <a:r>
                        <a:rPr b="1" lang="en-US" sz="2400" u="none" cap="none" strike="noStrike">
                          <a:solidFill>
                            <a:schemeClr val="dk1"/>
                          </a:solidFill>
                          <a:latin typeface="Calibri"/>
                          <a:ea typeface="Calibri"/>
                          <a:cs typeface="Calibri"/>
                          <a:sym typeface="Calibri"/>
                        </a:rPr>
                        <a:t>SACH</a:t>
                      </a:r>
                      <a:r>
                        <a:rPr lang="en-US" sz="2400" u="none" cap="none" strike="noStrike">
                          <a:solidFill>
                            <a:schemeClr val="dk1"/>
                          </a:solidFill>
                          <a:latin typeface="Calibri"/>
                          <a:ea typeface="Calibri"/>
                          <a:cs typeface="Calibri"/>
                          <a:sym typeface="Calibri"/>
                        </a:rPr>
                        <a:t>.</a:t>
                      </a:r>
                      <a:endParaRPr sz="2400" u="none" cap="none" strike="noStrike">
                        <a:solidFill>
                          <a:schemeClr val="dk1"/>
                        </a:solidFill>
                        <a:latin typeface="Calibri"/>
                        <a:ea typeface="Calibri"/>
                        <a:cs typeface="Calibri"/>
                        <a:sym typeface="Calibri"/>
                      </a:endParaRPr>
                    </a:p>
                    <a:p>
                      <a:pPr indent="0" lvl="2" marL="914400" marR="0" rtl="0" algn="l">
                        <a:lnSpc>
                          <a:spcPct val="150000"/>
                        </a:lnSpc>
                        <a:spcBef>
                          <a:spcPts val="0"/>
                        </a:spcBef>
                        <a:spcAft>
                          <a:spcPts val="0"/>
                        </a:spcAft>
                        <a:buNone/>
                      </a:pPr>
                      <a:r>
                        <a:rPr lang="en-US" sz="2400" u="none" cap="none" strike="noStrike">
                          <a:solidFill>
                            <a:schemeClr val="dk1"/>
                          </a:solidFill>
                          <a:latin typeface="Calibri"/>
                          <a:ea typeface="Calibri"/>
                          <a:cs typeface="Calibri"/>
                          <a:sym typeface="Calibri"/>
                        </a:rPr>
                        <a:t>Trong câu lệnh </a:t>
                      </a:r>
                      <a:r>
                        <a:rPr b="1" lang="en-US" sz="2400" u="none" cap="none" strike="noStrike">
                          <a:solidFill>
                            <a:schemeClr val="dk1"/>
                          </a:solidFill>
                          <a:latin typeface="Calibri"/>
                          <a:ea typeface="Calibri"/>
                          <a:cs typeface="Calibri"/>
                          <a:sym typeface="Calibri"/>
                        </a:rPr>
                        <a:t>SELECT TongTien INTO v_TongTien FROM PHIEUNHAP WHERE MAPN = v_MaPN_in FOR UPDATE</a:t>
                      </a:r>
                      <a:r>
                        <a:rPr lang="en-US" sz="2400" u="none" cap="none" strike="noStrike">
                          <a:solidFill>
                            <a:schemeClr val="dk1"/>
                          </a:solidFill>
                          <a:latin typeface="Calibri"/>
                          <a:ea typeface="Calibri"/>
                          <a:cs typeface="Calibri"/>
                          <a:sym typeface="Calibri"/>
                        </a:rPr>
                        <a:t>, ta sử dụng hint </a:t>
                      </a:r>
                      <a:r>
                        <a:rPr b="1" lang="en-US" sz="2400" u="none" cap="none" strike="noStrike">
                          <a:solidFill>
                            <a:schemeClr val="dk1"/>
                          </a:solidFill>
                          <a:latin typeface="Calibri"/>
                          <a:ea typeface="Calibri"/>
                          <a:cs typeface="Calibri"/>
                          <a:sym typeface="Calibri"/>
                        </a:rPr>
                        <a:t>FOR UPDATE</a:t>
                      </a:r>
                      <a:r>
                        <a:rPr lang="en-US" sz="2400" u="none" cap="none" strike="noStrike">
                          <a:solidFill>
                            <a:schemeClr val="dk1"/>
                          </a:solidFill>
                          <a:latin typeface="Calibri"/>
                          <a:ea typeface="Calibri"/>
                          <a:cs typeface="Calibri"/>
                          <a:sym typeface="Calibri"/>
                        </a:rPr>
                        <a:t> để khóa dòng của bảng </a:t>
                      </a:r>
                      <a:r>
                        <a:rPr b="1" lang="en-US" sz="2400" u="none" cap="none" strike="noStrike">
                          <a:solidFill>
                            <a:schemeClr val="dk1"/>
                          </a:solidFill>
                          <a:latin typeface="Calibri"/>
                          <a:ea typeface="Calibri"/>
                          <a:cs typeface="Calibri"/>
                          <a:sym typeface="Calibri"/>
                        </a:rPr>
                        <a:t>PHIEUNHAP</a:t>
                      </a:r>
                      <a:r>
                        <a:rPr lang="en-US" sz="2400" u="none" cap="none" strike="noStrike">
                          <a:solidFill>
                            <a:schemeClr val="dk1"/>
                          </a:solidFill>
                          <a:latin typeface="Calibri"/>
                          <a:ea typeface="Calibri"/>
                          <a:cs typeface="Calibri"/>
                          <a:sym typeface="Calibri"/>
                        </a:rPr>
                        <a:t>.</a:t>
                      </a:r>
                      <a:endParaRPr sz="2400" u="none" cap="none" strike="noStrike">
                        <a:solidFill>
                          <a:schemeClr val="dk1"/>
                        </a:solidFill>
                        <a:latin typeface="Calibri"/>
                        <a:ea typeface="Calibri"/>
                        <a:cs typeface="Calibri"/>
                        <a:sym typeface="Calibri"/>
                      </a:endParaRPr>
                    </a:p>
                    <a:p>
                      <a:pPr indent="0" lvl="1" marL="457200" marR="0" rtl="0" algn="l">
                        <a:lnSpc>
                          <a:spcPct val="150000"/>
                        </a:lnSpc>
                        <a:spcBef>
                          <a:spcPts val="0"/>
                        </a:spcBef>
                        <a:spcAft>
                          <a:spcPts val="0"/>
                        </a:spcAft>
                        <a:buNone/>
                      </a:pPr>
                      <a:r>
                        <a:rPr lang="en-US" sz="2400" u="none" cap="none" strike="noStrike">
                          <a:solidFill>
                            <a:schemeClr val="dk1"/>
                          </a:solidFill>
                          <a:latin typeface="Calibri"/>
                          <a:ea typeface="Calibri"/>
                          <a:cs typeface="Calibri"/>
                          <a:sym typeface="Calibri"/>
                        </a:rPr>
                        <a:t>Tăng mức độ cô lập của giao dịch để tránh các vấn đề liên quan đến “dirty read”, do đó ta sử dụng mức độ đọc committed (read committed).</a:t>
                      </a:r>
                      <a:endParaRPr sz="2400" u="none" cap="none" strike="noStrike">
                        <a:solidFill>
                          <a:schemeClr val="dk1"/>
                        </a:solidFill>
                        <a:latin typeface="Calibri"/>
                        <a:ea typeface="Calibri"/>
                        <a:cs typeface="Calibri"/>
                        <a:sym typeface="Calibri"/>
                      </a:endParaRPr>
                    </a:p>
                    <a:p>
                      <a:pPr indent="0" lvl="1" marL="457200" marR="0" rtl="0" algn="l">
                        <a:lnSpc>
                          <a:spcPct val="150000"/>
                        </a:lnSpc>
                        <a:spcBef>
                          <a:spcPts val="0"/>
                        </a:spcBef>
                        <a:spcAft>
                          <a:spcPts val="0"/>
                        </a:spcAft>
                        <a:buNone/>
                      </a:pPr>
                      <a:r>
                        <a:rPr lang="en-US" sz="2400" u="none" cap="none" strike="noStrike">
                          <a:solidFill>
                            <a:schemeClr val="dk1"/>
                          </a:solidFill>
                          <a:latin typeface="Calibri"/>
                          <a:ea typeface="Calibri"/>
                          <a:cs typeface="Calibri"/>
                          <a:sym typeface="Calibri"/>
                        </a:rPr>
                        <a:t>Sử dụng lock mode </a:t>
                      </a:r>
                      <a:r>
                        <a:rPr b="1" lang="en-US" sz="2400" u="none" cap="none" strike="noStrike">
                          <a:solidFill>
                            <a:schemeClr val="dk1"/>
                          </a:solidFill>
                          <a:latin typeface="Calibri"/>
                          <a:ea typeface="Calibri"/>
                          <a:cs typeface="Calibri"/>
                          <a:sym typeface="Calibri"/>
                        </a:rPr>
                        <a:t>SHARE</a:t>
                      </a:r>
                      <a:r>
                        <a:rPr lang="en-US" sz="2400" u="none" cap="none" strike="noStrike">
                          <a:solidFill>
                            <a:schemeClr val="dk1"/>
                          </a:solidFill>
                          <a:latin typeface="Calibri"/>
                          <a:ea typeface="Calibri"/>
                          <a:cs typeface="Calibri"/>
                          <a:sym typeface="Calibri"/>
                        </a:rPr>
                        <a:t> cho giao dịch để khóa bảng và đảm bảo rằng các bảng này không bị thay đổi bởi bất kỳ giao dịch khác trong quá trình cập nhật.</a:t>
                      </a:r>
                      <a:endParaRPr sz="2400" u="none" cap="none" strike="noStrike">
                        <a:solidFill>
                          <a:schemeClr val="dk1"/>
                        </a:solidFill>
                        <a:latin typeface="Calibri"/>
                        <a:ea typeface="Calibri"/>
                        <a:cs typeface="Calibri"/>
                        <a:sym typeface="Calibri"/>
                      </a:endParaRPr>
                    </a:p>
                  </a:txBody>
                  <a:tcPr marT="45725" marB="45725" marR="91450" marL="91450"/>
                </a:tc>
              </a:tr>
            </a:tbl>
          </a:graphicData>
        </a:graphic>
      </p:graphicFrame>
      <p:sp>
        <p:nvSpPr>
          <p:cNvPr id="559" name="Google Shape;559;p40"/>
          <p:cNvSpPr txBox="1"/>
          <p:nvPr/>
        </p:nvSpPr>
        <p:spPr>
          <a:xfrm>
            <a:off x="832103" y="1788142"/>
            <a:ext cx="136986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CÁCH 1:</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41"/>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565" name="Google Shape;565;p41"/>
          <p:cNvSpPr/>
          <p:nvPr/>
        </p:nvSpPr>
        <p:spPr>
          <a:xfrm flipH="1">
            <a:off x="4648200" y="448173"/>
            <a:ext cx="10425773" cy="1676399"/>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GIẢI PHÁP</a:t>
            </a:r>
            <a:endParaRPr/>
          </a:p>
        </p:txBody>
      </p:sp>
      <p:sp>
        <p:nvSpPr>
          <p:cNvPr id="566" name="Google Shape;566;p41"/>
          <p:cNvSpPr/>
          <p:nvPr/>
        </p:nvSpPr>
        <p:spPr>
          <a:xfrm>
            <a:off x="3241207" y="448174"/>
            <a:ext cx="3212642" cy="1676398"/>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3.1.1 Lost Update</a:t>
            </a:r>
            <a:endParaRPr b="1" sz="3200">
              <a:solidFill>
                <a:schemeClr val="lt1"/>
              </a:solidFill>
              <a:latin typeface="Calibri"/>
              <a:ea typeface="Calibri"/>
              <a:cs typeface="Calibri"/>
              <a:sym typeface="Calibri"/>
            </a:endParaRPr>
          </a:p>
        </p:txBody>
      </p:sp>
      <p:sp>
        <p:nvSpPr>
          <p:cNvPr id="567" name="Google Shape;567;p41"/>
          <p:cNvSpPr txBox="1"/>
          <p:nvPr/>
        </p:nvSpPr>
        <p:spPr>
          <a:xfrm>
            <a:off x="2958201" y="3848100"/>
            <a:ext cx="12371597"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CÁCH 2: </a:t>
            </a:r>
            <a:r>
              <a:rPr lang="en-US" sz="4000">
                <a:solidFill>
                  <a:schemeClr val="dk1"/>
                </a:solidFill>
                <a:latin typeface="Calibri"/>
                <a:ea typeface="Calibri"/>
                <a:cs typeface="Calibri"/>
                <a:sym typeface="Calibri"/>
              </a:rPr>
              <a:t>Thay mức cô lập mặc định (Read commited) thành Serializable để giải quyết tất cả vấn đề Lost update</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4000">
              <a:solidFill>
                <a:schemeClr val="dk1"/>
              </a:solidFill>
              <a:latin typeface="Calibri"/>
              <a:ea typeface="Calibri"/>
              <a:cs typeface="Calibri"/>
              <a:sym typeface="Calibri"/>
            </a:endParaRPr>
          </a:p>
        </p:txBody>
      </p:sp>
      <p:pic>
        <p:nvPicPr>
          <p:cNvPr id="568" name="Google Shape;568;p41"/>
          <p:cNvPicPr preferRelativeResize="0"/>
          <p:nvPr/>
        </p:nvPicPr>
        <p:blipFill rotWithShape="1">
          <a:blip r:embed="rId4">
            <a:alphaModFix/>
          </a:blip>
          <a:srcRect b="0" l="0" r="0" t="0"/>
          <a:stretch/>
        </p:blipFill>
        <p:spPr>
          <a:xfrm>
            <a:off x="4953000" y="5801379"/>
            <a:ext cx="8000999" cy="622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42"/>
          <p:cNvPicPr preferRelativeResize="0"/>
          <p:nvPr/>
        </p:nvPicPr>
        <p:blipFill rotWithShape="1">
          <a:blip r:embed="rId3">
            <a:alphaModFix amt="34000"/>
          </a:blip>
          <a:srcRect b="10352" l="0" r="0" t="10352"/>
          <a:stretch/>
        </p:blipFill>
        <p:spPr>
          <a:xfrm>
            <a:off x="0" y="28268"/>
            <a:ext cx="18288000" cy="10287000"/>
          </a:xfrm>
          <a:prstGeom prst="rect">
            <a:avLst/>
          </a:prstGeom>
          <a:noFill/>
          <a:ln>
            <a:noFill/>
          </a:ln>
        </p:spPr>
      </p:pic>
      <p:sp>
        <p:nvSpPr>
          <p:cNvPr id="574" name="Google Shape;574;p42"/>
          <p:cNvSpPr/>
          <p:nvPr/>
        </p:nvSpPr>
        <p:spPr>
          <a:xfrm flipH="1">
            <a:off x="3929064" y="1456252"/>
            <a:ext cx="12268200" cy="2391853"/>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3200">
                <a:solidFill>
                  <a:schemeClr val="dk1"/>
                </a:solidFill>
                <a:latin typeface="Calibri"/>
                <a:ea typeface="Calibri"/>
                <a:cs typeface="Calibri"/>
                <a:sym typeface="Calibri"/>
              </a:rPr>
              <a:t>Xảy ra khi một giao tác thực hiện đọc trên một đơn vị dữ liệu mà đơn vị dữ liệu này đang bị cập nhật bởi một giao tác khác nhưng việc cập nhật chưa được xác nhận.</a:t>
            </a:r>
            <a:endParaRPr sz="3200">
              <a:solidFill>
                <a:schemeClr val="dk1"/>
              </a:solidFill>
              <a:latin typeface="Calibri"/>
              <a:ea typeface="Calibri"/>
              <a:cs typeface="Calibri"/>
              <a:sym typeface="Calibri"/>
            </a:endParaRPr>
          </a:p>
        </p:txBody>
      </p:sp>
      <p:sp>
        <p:nvSpPr>
          <p:cNvPr id="575" name="Google Shape;575;p42"/>
          <p:cNvSpPr/>
          <p:nvPr/>
        </p:nvSpPr>
        <p:spPr>
          <a:xfrm>
            <a:off x="2147889" y="1461016"/>
            <a:ext cx="3850817" cy="2381780"/>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lt1"/>
                </a:solidFill>
                <a:latin typeface="Calibri"/>
                <a:ea typeface="Calibri"/>
                <a:cs typeface="Calibri"/>
                <a:sym typeface="Calibri"/>
              </a:rPr>
              <a:t>3.1.2 Dirty Read</a:t>
            </a:r>
            <a:endParaRPr b="1" sz="4000">
              <a:solidFill>
                <a:schemeClr val="lt1"/>
              </a:solidFill>
              <a:latin typeface="Calibri"/>
              <a:ea typeface="Calibri"/>
              <a:cs typeface="Calibri"/>
              <a:sym typeface="Calibri"/>
            </a:endParaRPr>
          </a:p>
        </p:txBody>
      </p:sp>
      <p:sp>
        <p:nvSpPr>
          <p:cNvPr id="576" name="Google Shape;576;p42"/>
          <p:cNvSpPr/>
          <p:nvPr/>
        </p:nvSpPr>
        <p:spPr>
          <a:xfrm>
            <a:off x="2152969" y="4762500"/>
            <a:ext cx="14049375" cy="266700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Calibri"/>
                <a:ea typeface="Calibri"/>
                <a:cs typeface="Calibri"/>
                <a:sym typeface="Calibri"/>
              </a:rPr>
              <a:t>Trong hệ quản trị cơ sở dữ liệu Oracle mức cô lập mặc định là Read Commited nên không bao giờ xảy ra trường hợp Dirty Read</a:t>
            </a:r>
            <a:endParaRPr sz="3600">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43"/>
          <p:cNvPicPr preferRelativeResize="0"/>
          <p:nvPr/>
        </p:nvPicPr>
        <p:blipFill rotWithShape="1">
          <a:blip r:embed="rId3">
            <a:alphaModFix amt="34000"/>
          </a:blip>
          <a:srcRect b="10352" l="0" r="0" t="10352"/>
          <a:stretch/>
        </p:blipFill>
        <p:spPr>
          <a:xfrm>
            <a:off x="0" y="-33338"/>
            <a:ext cx="18288000" cy="10287000"/>
          </a:xfrm>
          <a:prstGeom prst="rect">
            <a:avLst/>
          </a:prstGeom>
          <a:noFill/>
          <a:ln>
            <a:noFill/>
          </a:ln>
        </p:spPr>
      </p:pic>
      <p:sp>
        <p:nvSpPr>
          <p:cNvPr id="582" name="Google Shape;582;p43"/>
          <p:cNvSpPr/>
          <p:nvPr/>
        </p:nvSpPr>
        <p:spPr>
          <a:xfrm flipH="1">
            <a:off x="3886200" y="723900"/>
            <a:ext cx="12268200" cy="2401969"/>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2800">
                <a:solidFill>
                  <a:schemeClr val="dk1"/>
                </a:solidFill>
                <a:latin typeface="Calibri"/>
                <a:ea typeface="Calibri"/>
                <a:cs typeface="Calibri"/>
                <a:sym typeface="Calibri"/>
              </a:rPr>
              <a:t>Tình trạng này xảy ra khi một giao tác T1 vừa thực hiện xong thao tác đọc trên một đơn vị dữ liệu (nhưng chưa commit) thì giao tác khác (t2) lại thay đổi (ghi) trên đơn vị dữ liệu này. Điều này làm cho lần đọc sau đó của T1 không còn nhìn thấy dữ liệu ban đầu nữa</a:t>
            </a: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583" name="Google Shape;583;p43"/>
          <p:cNvSpPr/>
          <p:nvPr/>
        </p:nvSpPr>
        <p:spPr>
          <a:xfrm>
            <a:off x="2105025" y="728664"/>
            <a:ext cx="3850817" cy="2391853"/>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3.1.3 Non-Repeatable Read</a:t>
            </a:r>
            <a:endParaRPr b="1" sz="2800">
              <a:solidFill>
                <a:schemeClr val="lt1"/>
              </a:solidFill>
              <a:latin typeface="Calibri"/>
              <a:ea typeface="Calibri"/>
              <a:cs typeface="Calibri"/>
              <a:sym typeface="Calibri"/>
            </a:endParaRPr>
          </a:p>
        </p:txBody>
      </p:sp>
      <p:sp>
        <p:nvSpPr>
          <p:cNvPr id="584" name="Google Shape;584;p43"/>
          <p:cNvSpPr txBox="1"/>
          <p:nvPr/>
        </p:nvSpPr>
        <p:spPr>
          <a:xfrm>
            <a:off x="3200400" y="4991100"/>
            <a:ext cx="11887200" cy="2376997"/>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lang="en-US" sz="2800">
                <a:solidFill>
                  <a:schemeClr val="dk1"/>
                </a:solidFill>
                <a:latin typeface="Calibri"/>
                <a:ea typeface="Calibri"/>
                <a:cs typeface="Calibri"/>
                <a:sym typeface="Calibri"/>
              </a:rPr>
              <a:t>Mô tả tình huống 1: Khi một nhân viên quản lý thực hiện kiểm tra số lượng sách của một mã sách trong hệ thống nhưng chưa commit, cùng lúc dó một nhân viên bán hàng lại thực hiện xóa một hóa đơn có chi tiết hóa đơn đã bán mã sách đó và hệ thống cập nhật lại số lượng sách trong kho. Nhân viên quản lý kiểm tra số lượng sách một lần nữa thì không còn thấy dữ liệu ban đầu nữa.</a:t>
            </a:r>
            <a:endParaRPr sz="2000">
              <a:solidFill>
                <a:schemeClr val="dk1"/>
              </a:solidFill>
              <a:latin typeface="Calibri"/>
              <a:ea typeface="Calibri"/>
              <a:cs typeface="Calibri"/>
              <a:sym typeface="Calibri"/>
            </a:endParaRPr>
          </a:p>
        </p:txBody>
      </p:sp>
      <p:graphicFrame>
        <p:nvGraphicFramePr>
          <p:cNvPr id="585" name="Google Shape;585;p43"/>
          <p:cNvGraphicFramePr/>
          <p:nvPr/>
        </p:nvGraphicFramePr>
        <p:xfrm>
          <a:off x="2895600" y="4731798"/>
          <a:ext cx="3000000" cy="3000000"/>
        </p:xfrm>
        <a:graphic>
          <a:graphicData uri="http://schemas.openxmlformats.org/drawingml/2006/table">
            <a:tbl>
              <a:tblPr bandRow="1" firstRow="1">
                <a:noFill/>
                <a:tableStyleId>{DC08AE0E-E9C2-40A8-85DC-E708268FA02A}</a:tableStyleId>
              </a:tblPr>
              <a:tblGrid>
                <a:gridCol w="12782550"/>
              </a:tblGrid>
              <a:tr h="2895600">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44"/>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graphicFrame>
        <p:nvGraphicFramePr>
          <p:cNvPr id="591" name="Google Shape;591;p44"/>
          <p:cNvGraphicFramePr/>
          <p:nvPr/>
        </p:nvGraphicFramePr>
        <p:xfrm>
          <a:off x="2514600" y="2476500"/>
          <a:ext cx="3000000" cy="3000000"/>
        </p:xfrm>
        <a:graphic>
          <a:graphicData uri="http://schemas.openxmlformats.org/drawingml/2006/table">
            <a:tbl>
              <a:tblPr bandRow="1" firstRow="1">
                <a:noFill/>
                <a:tableStyleId>{20C3E85E-E02B-4128-91EF-8C20314F90F3}</a:tableStyleId>
              </a:tblPr>
              <a:tblGrid>
                <a:gridCol w="7467600"/>
                <a:gridCol w="7467600"/>
              </a:tblGrid>
              <a:tr h="1447800">
                <a:tc>
                  <a:txBody>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T1</a:t>
                      </a:r>
                      <a:endParaRPr b="1" sz="24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400">
                          <a:solidFill>
                            <a:schemeClr val="lt1"/>
                          </a:solidFill>
                          <a:latin typeface="Calibri"/>
                          <a:ea typeface="Calibri"/>
                          <a:cs typeface="Calibri"/>
                          <a:sym typeface="Calibri"/>
                        </a:rPr>
                        <a:t>(Nhân viên quản lý thực hiện kiểm tra số lượng sách của sách số 1)</a:t>
                      </a:r>
                      <a:endParaRPr sz="2400"/>
                    </a:p>
                  </a:txBody>
                  <a:tcPr marT="45725" marB="45725" marR="91450" marL="91450"/>
                </a:tc>
                <a:tc>
                  <a:txBody>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T2</a:t>
                      </a:r>
                      <a:endParaRPr b="1" sz="24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400">
                          <a:solidFill>
                            <a:schemeClr val="lt1"/>
                          </a:solidFill>
                          <a:latin typeface="Calibri"/>
                          <a:ea typeface="Calibri"/>
                          <a:cs typeface="Calibri"/>
                          <a:sym typeface="Calibri"/>
                        </a:rPr>
                        <a:t>(Nhân viên bán hàng thực hiện xóa hóa đơn số 1 có chứa CTHD chứa mã sách số 1)</a:t>
                      </a:r>
                      <a:endParaRPr sz="2400"/>
                    </a:p>
                  </a:txBody>
                  <a:tcPr marT="45725" marB="45725" marR="91450" marL="91450"/>
                </a:tc>
              </a:tr>
              <a:tr h="18669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8669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86690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
        <p:nvSpPr>
          <p:cNvPr id="592" name="Google Shape;592;p44"/>
          <p:cNvSpPr txBox="1"/>
          <p:nvPr/>
        </p:nvSpPr>
        <p:spPr>
          <a:xfrm>
            <a:off x="164637" y="4144981"/>
            <a:ext cx="2185326"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Calibri"/>
                <a:ea typeface="Calibri"/>
                <a:cs typeface="Calibri"/>
                <a:sym typeface="Calibri"/>
              </a:rPr>
              <a:t>Mô tả tình huống trên hệ quản trị Oracle</a:t>
            </a:r>
            <a:endParaRPr sz="2400">
              <a:solidFill>
                <a:schemeClr val="dk1"/>
              </a:solidFill>
              <a:latin typeface="Calibri"/>
              <a:ea typeface="Calibri"/>
              <a:cs typeface="Calibri"/>
              <a:sym typeface="Calibri"/>
            </a:endParaRPr>
          </a:p>
        </p:txBody>
      </p:sp>
      <p:sp>
        <p:nvSpPr>
          <p:cNvPr id="593" name="Google Shape;593;p44"/>
          <p:cNvSpPr/>
          <p:nvPr/>
        </p:nvSpPr>
        <p:spPr>
          <a:xfrm flipH="1">
            <a:off x="5334000" y="581955"/>
            <a:ext cx="9506768" cy="1676399"/>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dk1"/>
                </a:solidFill>
                <a:latin typeface="Calibri"/>
                <a:ea typeface="Calibri"/>
                <a:cs typeface="Calibri"/>
                <a:sym typeface="Calibri"/>
              </a:rPr>
              <a:t>Tình huống 1</a:t>
            </a:r>
            <a:endParaRPr b="1" sz="3600">
              <a:solidFill>
                <a:schemeClr val="dk1"/>
              </a:solidFill>
              <a:latin typeface="Calibri"/>
              <a:ea typeface="Calibri"/>
              <a:cs typeface="Calibri"/>
              <a:sym typeface="Calibri"/>
            </a:endParaRPr>
          </a:p>
        </p:txBody>
      </p:sp>
      <p:sp>
        <p:nvSpPr>
          <p:cNvPr id="594" name="Google Shape;594;p44"/>
          <p:cNvSpPr/>
          <p:nvPr/>
        </p:nvSpPr>
        <p:spPr>
          <a:xfrm>
            <a:off x="4038600" y="581955"/>
            <a:ext cx="2984042" cy="1669339"/>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3.1.3 Non-Repeatable Read</a:t>
            </a:r>
            <a:endParaRPr b="1" sz="2800">
              <a:solidFill>
                <a:schemeClr val="lt1"/>
              </a:solidFill>
              <a:latin typeface="Calibri"/>
              <a:ea typeface="Calibri"/>
              <a:cs typeface="Calibri"/>
              <a:sym typeface="Calibri"/>
            </a:endParaRPr>
          </a:p>
        </p:txBody>
      </p:sp>
      <p:pic>
        <p:nvPicPr>
          <p:cNvPr id="595" name="Google Shape;595;p44"/>
          <p:cNvPicPr preferRelativeResize="0"/>
          <p:nvPr/>
        </p:nvPicPr>
        <p:blipFill rotWithShape="1">
          <a:blip r:embed="rId4">
            <a:alphaModFix/>
          </a:blip>
          <a:srcRect b="0" l="0" r="0" t="0"/>
          <a:stretch/>
        </p:blipFill>
        <p:spPr>
          <a:xfrm>
            <a:off x="3505200" y="4171950"/>
            <a:ext cx="4562718" cy="1200090"/>
          </a:xfrm>
          <a:prstGeom prst="rect">
            <a:avLst/>
          </a:prstGeom>
          <a:noFill/>
          <a:ln>
            <a:noFill/>
          </a:ln>
        </p:spPr>
      </p:pic>
      <p:pic>
        <p:nvPicPr>
          <p:cNvPr id="596" name="Google Shape;596;p44"/>
          <p:cNvPicPr preferRelativeResize="0"/>
          <p:nvPr/>
        </p:nvPicPr>
        <p:blipFill rotWithShape="1">
          <a:blip r:embed="rId5">
            <a:alphaModFix/>
          </a:blip>
          <a:srcRect b="0" l="0" r="0" t="0"/>
          <a:stretch/>
        </p:blipFill>
        <p:spPr>
          <a:xfrm>
            <a:off x="10668000" y="6057900"/>
            <a:ext cx="5327316" cy="1143000"/>
          </a:xfrm>
          <a:prstGeom prst="rect">
            <a:avLst/>
          </a:prstGeom>
          <a:noFill/>
          <a:ln>
            <a:noFill/>
          </a:ln>
        </p:spPr>
      </p:pic>
      <p:pic>
        <p:nvPicPr>
          <p:cNvPr id="597" name="Google Shape;597;p44"/>
          <p:cNvPicPr preferRelativeResize="0"/>
          <p:nvPr/>
        </p:nvPicPr>
        <p:blipFill rotWithShape="1">
          <a:blip r:embed="rId6">
            <a:alphaModFix/>
          </a:blip>
          <a:srcRect b="0" l="0" r="0" t="0"/>
          <a:stretch/>
        </p:blipFill>
        <p:spPr>
          <a:xfrm>
            <a:off x="3733800" y="7972485"/>
            <a:ext cx="4766242" cy="133356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45"/>
          <p:cNvPicPr preferRelativeResize="0"/>
          <p:nvPr/>
        </p:nvPicPr>
        <p:blipFill rotWithShape="1">
          <a:blip r:embed="rId3">
            <a:alphaModFix amt="34000"/>
          </a:blip>
          <a:srcRect b="10352" l="0" r="0" t="10352"/>
          <a:stretch/>
        </p:blipFill>
        <p:spPr>
          <a:xfrm>
            <a:off x="0" y="419100"/>
            <a:ext cx="18288000" cy="10287000"/>
          </a:xfrm>
          <a:prstGeom prst="rect">
            <a:avLst/>
          </a:prstGeom>
          <a:noFill/>
          <a:ln>
            <a:noFill/>
          </a:ln>
        </p:spPr>
      </p:pic>
      <p:sp>
        <p:nvSpPr>
          <p:cNvPr id="603" name="Google Shape;603;p45"/>
          <p:cNvSpPr txBox="1"/>
          <p:nvPr/>
        </p:nvSpPr>
        <p:spPr>
          <a:xfrm>
            <a:off x="392723" y="2959692"/>
            <a:ext cx="3404526"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Mức chương trình</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604" name="Google Shape;604;p45"/>
          <p:cNvSpPr/>
          <p:nvPr/>
        </p:nvSpPr>
        <p:spPr>
          <a:xfrm flipH="1">
            <a:off x="5334000" y="581955"/>
            <a:ext cx="9506768" cy="1676399"/>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dk1"/>
                </a:solidFill>
                <a:latin typeface="Calibri"/>
                <a:ea typeface="Calibri"/>
                <a:cs typeface="Calibri"/>
                <a:sym typeface="Calibri"/>
              </a:rPr>
              <a:t>Tình huống 1</a:t>
            </a:r>
            <a:endParaRPr b="1" sz="3600">
              <a:solidFill>
                <a:schemeClr val="dk1"/>
              </a:solidFill>
              <a:latin typeface="Calibri"/>
              <a:ea typeface="Calibri"/>
              <a:cs typeface="Calibri"/>
              <a:sym typeface="Calibri"/>
            </a:endParaRPr>
          </a:p>
        </p:txBody>
      </p:sp>
      <p:sp>
        <p:nvSpPr>
          <p:cNvPr id="605" name="Google Shape;605;p45"/>
          <p:cNvSpPr/>
          <p:nvPr/>
        </p:nvSpPr>
        <p:spPr>
          <a:xfrm>
            <a:off x="4038600" y="581955"/>
            <a:ext cx="2984042" cy="1669339"/>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3.1.3 Non-Repeatable Read</a:t>
            </a:r>
            <a:endParaRPr b="1" sz="2800">
              <a:solidFill>
                <a:schemeClr val="lt1"/>
              </a:solidFill>
              <a:latin typeface="Calibri"/>
              <a:ea typeface="Calibri"/>
              <a:cs typeface="Calibri"/>
              <a:sym typeface="Calibri"/>
            </a:endParaRPr>
          </a:p>
        </p:txBody>
      </p:sp>
      <p:pic>
        <p:nvPicPr>
          <p:cNvPr descr="A screenshot of a computer&#10;&#10;Description automatically generated with medium confidence" id="606" name="Google Shape;606;p45"/>
          <p:cNvPicPr preferRelativeResize="0"/>
          <p:nvPr/>
        </p:nvPicPr>
        <p:blipFill rotWithShape="1">
          <a:blip r:embed="rId4">
            <a:alphaModFix/>
          </a:blip>
          <a:srcRect b="0" l="0" r="0" t="0"/>
          <a:stretch/>
        </p:blipFill>
        <p:spPr>
          <a:xfrm>
            <a:off x="357555" y="3670820"/>
            <a:ext cx="8481646" cy="4416782"/>
          </a:xfrm>
          <a:prstGeom prst="rect">
            <a:avLst/>
          </a:prstGeom>
          <a:noFill/>
          <a:ln>
            <a:noFill/>
          </a:ln>
        </p:spPr>
      </p:pic>
      <p:sp>
        <p:nvSpPr>
          <p:cNvPr id="607" name="Google Shape;607;p45"/>
          <p:cNvSpPr txBox="1"/>
          <p:nvPr/>
        </p:nvSpPr>
        <p:spPr>
          <a:xfrm>
            <a:off x="609600" y="8464055"/>
            <a:ext cx="762769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Màn hình 1: Nhân viên quản lý kiểm tra xem số lượng còn lại của sách số 1</a:t>
            </a:r>
            <a:endParaRPr sz="2400">
              <a:solidFill>
                <a:schemeClr val="dk1"/>
              </a:solidFill>
              <a:latin typeface="Calibri"/>
              <a:ea typeface="Calibri"/>
              <a:cs typeface="Calibri"/>
              <a:sym typeface="Calibri"/>
            </a:endParaRPr>
          </a:p>
        </p:txBody>
      </p:sp>
      <p:pic>
        <p:nvPicPr>
          <p:cNvPr descr="A screenshot of a computer&#10;&#10;Description automatically generated with medium confidence" id="608" name="Google Shape;608;p45"/>
          <p:cNvPicPr preferRelativeResize="0"/>
          <p:nvPr/>
        </p:nvPicPr>
        <p:blipFill rotWithShape="1">
          <a:blip r:embed="rId5">
            <a:alphaModFix/>
          </a:blip>
          <a:srcRect b="0" l="0" r="0" t="0"/>
          <a:stretch/>
        </p:blipFill>
        <p:spPr>
          <a:xfrm>
            <a:off x="9237786" y="3670820"/>
            <a:ext cx="8481647" cy="4490061"/>
          </a:xfrm>
          <a:prstGeom prst="rect">
            <a:avLst/>
          </a:prstGeom>
          <a:noFill/>
          <a:ln>
            <a:noFill/>
          </a:ln>
        </p:spPr>
      </p:pic>
      <p:sp>
        <p:nvSpPr>
          <p:cNvPr id="609" name="Google Shape;609;p45"/>
          <p:cNvSpPr txBox="1"/>
          <p:nvPr/>
        </p:nvSpPr>
        <p:spPr>
          <a:xfrm>
            <a:off x="9187227" y="8409735"/>
            <a:ext cx="8481648" cy="865173"/>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lang="en-US" sz="2400">
                <a:solidFill>
                  <a:schemeClr val="dk1"/>
                </a:solidFill>
                <a:latin typeface="Calibri"/>
                <a:ea typeface="Calibri"/>
                <a:cs typeface="Calibri"/>
                <a:sym typeface="Calibri"/>
              </a:rPr>
              <a:t>Màn hình 2: Nhân viên bán hàng cùng lúc đó thực hiện xóa hóa đơn số 1 có chưa chi tiết bán sách số 1</a:t>
            </a:r>
            <a:endParaRPr sz="18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46"/>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615" name="Google Shape;615;p46"/>
          <p:cNvSpPr txBox="1"/>
          <p:nvPr/>
        </p:nvSpPr>
        <p:spPr>
          <a:xfrm>
            <a:off x="383624" y="2580417"/>
            <a:ext cx="3404526"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Mức chương trình</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616" name="Google Shape;616;p46"/>
          <p:cNvSpPr/>
          <p:nvPr/>
        </p:nvSpPr>
        <p:spPr>
          <a:xfrm flipH="1">
            <a:off x="5334000" y="581955"/>
            <a:ext cx="9506768" cy="1676399"/>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dk1"/>
                </a:solidFill>
                <a:latin typeface="Calibri"/>
                <a:ea typeface="Calibri"/>
                <a:cs typeface="Calibri"/>
                <a:sym typeface="Calibri"/>
              </a:rPr>
              <a:t>Tình huống 1</a:t>
            </a:r>
            <a:endParaRPr b="1" sz="3600">
              <a:solidFill>
                <a:schemeClr val="dk1"/>
              </a:solidFill>
              <a:latin typeface="Calibri"/>
              <a:ea typeface="Calibri"/>
              <a:cs typeface="Calibri"/>
              <a:sym typeface="Calibri"/>
            </a:endParaRPr>
          </a:p>
        </p:txBody>
      </p:sp>
      <p:sp>
        <p:nvSpPr>
          <p:cNvPr id="617" name="Google Shape;617;p46"/>
          <p:cNvSpPr/>
          <p:nvPr/>
        </p:nvSpPr>
        <p:spPr>
          <a:xfrm>
            <a:off x="4038600" y="581955"/>
            <a:ext cx="2984042" cy="1669339"/>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3.1.3 Non-Repeatable Read</a:t>
            </a:r>
            <a:endParaRPr b="1" sz="2800">
              <a:solidFill>
                <a:schemeClr val="lt1"/>
              </a:solidFill>
              <a:latin typeface="Calibri"/>
              <a:ea typeface="Calibri"/>
              <a:cs typeface="Calibri"/>
              <a:sym typeface="Calibri"/>
            </a:endParaRPr>
          </a:p>
        </p:txBody>
      </p:sp>
      <p:pic>
        <p:nvPicPr>
          <p:cNvPr descr="A screenshot of a computer&#10;&#10;Description automatically generated with medium confidence" id="618" name="Google Shape;618;p46"/>
          <p:cNvPicPr preferRelativeResize="0"/>
          <p:nvPr/>
        </p:nvPicPr>
        <p:blipFill rotWithShape="1">
          <a:blip r:embed="rId4">
            <a:alphaModFix/>
          </a:blip>
          <a:srcRect b="0" l="0" r="0" t="0"/>
          <a:stretch/>
        </p:blipFill>
        <p:spPr>
          <a:xfrm>
            <a:off x="340294" y="3168316"/>
            <a:ext cx="10610006" cy="5535966"/>
          </a:xfrm>
          <a:prstGeom prst="rect">
            <a:avLst/>
          </a:prstGeom>
          <a:noFill/>
          <a:ln>
            <a:noFill/>
          </a:ln>
        </p:spPr>
      </p:pic>
      <p:sp>
        <p:nvSpPr>
          <p:cNvPr id="619" name="Google Shape;619;p46"/>
          <p:cNvSpPr txBox="1"/>
          <p:nvPr/>
        </p:nvSpPr>
        <p:spPr>
          <a:xfrm>
            <a:off x="1600200" y="8816059"/>
            <a:ext cx="7009088" cy="865173"/>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lang="en-US" sz="2400">
                <a:solidFill>
                  <a:schemeClr val="dk1"/>
                </a:solidFill>
                <a:latin typeface="Calibri"/>
                <a:ea typeface="Calibri"/>
                <a:cs typeface="Calibri"/>
                <a:sym typeface="Calibri"/>
              </a:rPr>
              <a:t>Màn hình 1: Nhân viên quản lý thực hiện refresh xem lại lần nữa thì thấy số lượng sách số 1 tăng lên 23</a:t>
            </a:r>
            <a:endParaRPr sz="1800">
              <a:solidFill>
                <a:schemeClr val="dk1"/>
              </a:solidFill>
              <a:latin typeface="Calibri"/>
              <a:ea typeface="Calibri"/>
              <a:cs typeface="Calibri"/>
              <a:sym typeface="Calibri"/>
            </a:endParaRPr>
          </a:p>
        </p:txBody>
      </p:sp>
      <p:sp>
        <p:nvSpPr>
          <p:cNvPr id="620" name="Google Shape;620;p46"/>
          <p:cNvSpPr txBox="1"/>
          <p:nvPr/>
        </p:nvSpPr>
        <p:spPr>
          <a:xfrm>
            <a:off x="11290594" y="3347597"/>
            <a:ext cx="6172200" cy="2703689"/>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7000"/>
              </a:lnSpc>
              <a:spcBef>
                <a:spcPts val="0"/>
              </a:spcBef>
              <a:spcAft>
                <a:spcPts val="0"/>
              </a:spcAft>
              <a:buClr>
                <a:schemeClr val="dk1"/>
              </a:buClr>
              <a:buSzPts val="1300"/>
              <a:buFont typeface="Noto Sans Symbols"/>
              <a:buChar char="⮚"/>
            </a:pPr>
            <a:r>
              <a:rPr lang="en-US" sz="3200">
                <a:solidFill>
                  <a:schemeClr val="dk1"/>
                </a:solidFill>
                <a:latin typeface="Calibri"/>
                <a:ea typeface="Calibri"/>
                <a:cs typeface="Calibri"/>
                <a:sym typeface="Calibri"/>
              </a:rPr>
              <a:t>Giải pháp ngăn chặn: Thay mức cô lập mặc định (Read commited) thành Serializable để giải quyết tất cả vấn đề Non-repeatable Read cho T1.</a:t>
            </a:r>
            <a:endParaRPr sz="2400">
              <a:solidFill>
                <a:schemeClr val="dk1"/>
              </a:solidFill>
              <a:latin typeface="Calibri"/>
              <a:ea typeface="Calibri"/>
              <a:cs typeface="Calibri"/>
              <a:sym typeface="Calibri"/>
            </a:endParaRPr>
          </a:p>
        </p:txBody>
      </p:sp>
      <p:pic>
        <p:nvPicPr>
          <p:cNvPr id="621" name="Google Shape;621;p46"/>
          <p:cNvPicPr preferRelativeResize="0"/>
          <p:nvPr/>
        </p:nvPicPr>
        <p:blipFill rotWithShape="1">
          <a:blip r:embed="rId5">
            <a:alphaModFix/>
          </a:blip>
          <a:srcRect b="0" l="0" r="0" t="0"/>
          <a:stretch/>
        </p:blipFill>
        <p:spPr>
          <a:xfrm>
            <a:off x="11359537" y="6362700"/>
            <a:ext cx="6607219" cy="58933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p47"/>
          <p:cNvPicPr preferRelativeResize="0"/>
          <p:nvPr/>
        </p:nvPicPr>
        <p:blipFill rotWithShape="1">
          <a:blip r:embed="rId3">
            <a:alphaModFix amt="34000"/>
          </a:blip>
          <a:srcRect b="10352" l="0" r="0" t="10352"/>
          <a:stretch/>
        </p:blipFill>
        <p:spPr>
          <a:xfrm>
            <a:off x="0" y="30244"/>
            <a:ext cx="18288000" cy="10287000"/>
          </a:xfrm>
          <a:prstGeom prst="rect">
            <a:avLst/>
          </a:prstGeom>
          <a:noFill/>
          <a:ln>
            <a:noFill/>
          </a:ln>
        </p:spPr>
      </p:pic>
      <p:sp>
        <p:nvSpPr>
          <p:cNvPr id="627" name="Google Shape;627;p47"/>
          <p:cNvSpPr/>
          <p:nvPr/>
        </p:nvSpPr>
        <p:spPr>
          <a:xfrm flipH="1">
            <a:off x="4724400" y="571500"/>
            <a:ext cx="12268200" cy="2391853"/>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3200">
                <a:solidFill>
                  <a:schemeClr val="dk1"/>
                </a:solidFill>
                <a:latin typeface="Calibri"/>
                <a:ea typeface="Calibri"/>
                <a:cs typeface="Calibri"/>
                <a:sym typeface="Calibri"/>
              </a:rPr>
              <a:t>Là tình trạng mà một giao tác đang thao tác trên một tập dữ liệu nhưng giao tác khác lại chèn thêm các dòng dữ liệu vào tập dữ liệu mà giao tác kia quan tâm.</a:t>
            </a:r>
            <a:endParaRPr/>
          </a:p>
        </p:txBody>
      </p:sp>
      <p:sp>
        <p:nvSpPr>
          <p:cNvPr id="628" name="Google Shape;628;p47"/>
          <p:cNvSpPr/>
          <p:nvPr/>
        </p:nvSpPr>
        <p:spPr>
          <a:xfrm>
            <a:off x="2943225" y="576264"/>
            <a:ext cx="3850817" cy="2381780"/>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3.1.4 Phantom Read</a:t>
            </a:r>
            <a:endParaRPr b="1" sz="2800">
              <a:solidFill>
                <a:schemeClr val="lt1"/>
              </a:solidFill>
              <a:latin typeface="Calibri"/>
              <a:ea typeface="Calibri"/>
              <a:cs typeface="Calibri"/>
              <a:sym typeface="Calibri"/>
            </a:endParaRPr>
          </a:p>
        </p:txBody>
      </p:sp>
      <p:sp>
        <p:nvSpPr>
          <p:cNvPr id="629" name="Google Shape;629;p47"/>
          <p:cNvSpPr txBox="1"/>
          <p:nvPr/>
        </p:nvSpPr>
        <p:spPr>
          <a:xfrm>
            <a:off x="4191000" y="4713379"/>
            <a:ext cx="11201400" cy="2703689"/>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lang="en-US" sz="3200">
                <a:solidFill>
                  <a:schemeClr val="dk1"/>
                </a:solidFill>
                <a:latin typeface="Calibri"/>
                <a:ea typeface="Calibri"/>
                <a:cs typeface="Calibri"/>
                <a:sym typeface="Calibri"/>
              </a:rPr>
              <a:t>Mô tả tình huống: Khi nhân viên quản lý đang kiểm tra chi tiết hóa đơn của hóa đơn số 1, cùng lúc đó nhân viên bán hàng thực hiện thêm một record chi tiết hóa đơn mới trong hóa đơn số 1. Kết quả khi nhân viên quản lý kiểm tra lại lần nữa thì thấy số lượng CTHD tăng lên 1 dòng.</a:t>
            </a:r>
            <a:endParaRPr sz="2400">
              <a:solidFill>
                <a:schemeClr val="dk1"/>
              </a:solidFill>
              <a:latin typeface="Calibri"/>
              <a:ea typeface="Calibri"/>
              <a:cs typeface="Calibri"/>
              <a:sym typeface="Calibri"/>
            </a:endParaRPr>
          </a:p>
        </p:txBody>
      </p:sp>
      <p:graphicFrame>
        <p:nvGraphicFramePr>
          <p:cNvPr id="630" name="Google Shape;630;p47"/>
          <p:cNvGraphicFramePr/>
          <p:nvPr/>
        </p:nvGraphicFramePr>
        <p:xfrm>
          <a:off x="3400425" y="4617423"/>
          <a:ext cx="3000000" cy="3000000"/>
        </p:xfrm>
        <a:graphic>
          <a:graphicData uri="http://schemas.openxmlformats.org/drawingml/2006/table">
            <a:tbl>
              <a:tblPr bandRow="1" firstRow="1">
                <a:noFill/>
                <a:tableStyleId>{DC08AE0E-E9C2-40A8-85DC-E708268FA02A}</a:tableStyleId>
              </a:tblPr>
              <a:tblGrid>
                <a:gridCol w="12782550"/>
              </a:tblGrid>
              <a:tr h="2895600">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48"/>
          <p:cNvPicPr preferRelativeResize="0"/>
          <p:nvPr/>
        </p:nvPicPr>
        <p:blipFill rotWithShape="1">
          <a:blip r:embed="rId3">
            <a:alphaModFix amt="34000"/>
          </a:blip>
          <a:srcRect b="10352" l="0" r="0" t="10352"/>
          <a:stretch/>
        </p:blipFill>
        <p:spPr>
          <a:xfrm>
            <a:off x="0" y="28268"/>
            <a:ext cx="18288000" cy="10287000"/>
          </a:xfrm>
          <a:prstGeom prst="rect">
            <a:avLst/>
          </a:prstGeom>
          <a:noFill/>
          <a:ln>
            <a:noFill/>
          </a:ln>
        </p:spPr>
      </p:pic>
      <p:graphicFrame>
        <p:nvGraphicFramePr>
          <p:cNvPr id="636" name="Google Shape;636;p48"/>
          <p:cNvGraphicFramePr/>
          <p:nvPr/>
        </p:nvGraphicFramePr>
        <p:xfrm>
          <a:off x="2514600" y="1775284"/>
          <a:ext cx="3000000" cy="3000000"/>
        </p:xfrm>
        <a:graphic>
          <a:graphicData uri="http://schemas.openxmlformats.org/drawingml/2006/table">
            <a:tbl>
              <a:tblPr bandRow="1" firstRow="1">
                <a:noFill/>
                <a:tableStyleId>{20C3E85E-E02B-4128-91EF-8C20314F90F3}</a:tableStyleId>
              </a:tblPr>
              <a:tblGrid>
                <a:gridCol w="7467600"/>
                <a:gridCol w="7467600"/>
              </a:tblGrid>
              <a:tr h="1546725">
                <a:tc>
                  <a:txBody>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T1</a:t>
                      </a:r>
                      <a:endParaRPr/>
                    </a:p>
                    <a:p>
                      <a:pPr indent="0" lvl="0" marL="0" marR="0" rtl="0" algn="l">
                        <a:spcBef>
                          <a:spcPts val="0"/>
                        </a:spcBef>
                        <a:spcAft>
                          <a:spcPts val="0"/>
                        </a:spcAft>
                        <a:buNone/>
                      </a:pPr>
                      <a:r>
                        <a:rPr b="1" lang="en-US" sz="2400">
                          <a:solidFill>
                            <a:schemeClr val="lt1"/>
                          </a:solidFill>
                          <a:latin typeface="Calibri"/>
                          <a:ea typeface="Calibri"/>
                          <a:cs typeface="Calibri"/>
                          <a:sym typeface="Calibri"/>
                        </a:rPr>
                        <a:t>(Nhân viên quản lý thực hiện kiểm tra (xem) chi tiết trong hóa đơn số 1)</a:t>
                      </a:r>
                      <a:endParaRPr sz="2400"/>
                    </a:p>
                  </a:txBody>
                  <a:tcPr marT="45725" marB="45725" marR="91450" marL="91450"/>
                </a:tc>
                <a:tc>
                  <a:txBody>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2</a:t>
                      </a:r>
                      <a:endParaRPr/>
                    </a:p>
                    <a:p>
                      <a:pPr indent="0" lvl="0" marL="0" marR="0" rtl="0" algn="l">
                        <a:spcBef>
                          <a:spcPts val="0"/>
                        </a:spcBef>
                        <a:spcAft>
                          <a:spcPts val="0"/>
                        </a:spcAft>
                        <a:buNone/>
                      </a:pPr>
                      <a:r>
                        <a:rPr b="1" lang="en-US" sz="2400">
                          <a:solidFill>
                            <a:schemeClr val="lt1"/>
                          </a:solidFill>
                          <a:latin typeface="Calibri"/>
                          <a:ea typeface="Calibri"/>
                          <a:cs typeface="Calibri"/>
                          <a:sym typeface="Calibri"/>
                        </a:rPr>
                        <a:t>(Nhân viên bán hàng thực hiện thêm một chi tiết mới (insert) vào hóa đơn số 1)</a:t>
                      </a:r>
                      <a:endParaRPr sz="2400"/>
                    </a:p>
                  </a:txBody>
                  <a:tcPr marT="45725" marB="45725" marR="91450" marL="91450"/>
                </a:tc>
              </a:tr>
              <a:tr h="227867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1632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229157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834575">
                <a:tc>
                  <a:txBody>
                    <a:bodyPr/>
                    <a:lstStyle/>
                    <a:p>
                      <a:pPr indent="0" lvl="0" marL="0" marR="0" rtl="0" algn="l">
                        <a:spcBef>
                          <a:spcPts val="0"/>
                        </a:spcBef>
                        <a:spcAft>
                          <a:spcPts val="0"/>
                        </a:spcAft>
                        <a:buNone/>
                      </a:pPr>
                      <a:r>
                        <a:rPr lang="en-US" sz="1800"/>
                        <a:t>Commit;</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
        <p:nvSpPr>
          <p:cNvPr id="637" name="Google Shape;637;p48"/>
          <p:cNvSpPr txBox="1"/>
          <p:nvPr/>
        </p:nvSpPr>
        <p:spPr>
          <a:xfrm>
            <a:off x="329274" y="3802380"/>
            <a:ext cx="203292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Mô tả tình huống trên hệ quản trị Oracle</a:t>
            </a:r>
            <a:endParaRPr sz="2400">
              <a:solidFill>
                <a:schemeClr val="dk1"/>
              </a:solidFill>
              <a:latin typeface="Calibri"/>
              <a:ea typeface="Calibri"/>
              <a:cs typeface="Calibri"/>
              <a:sym typeface="Calibri"/>
            </a:endParaRPr>
          </a:p>
        </p:txBody>
      </p:sp>
      <p:sp>
        <p:nvSpPr>
          <p:cNvPr id="638" name="Google Shape;638;p48"/>
          <p:cNvSpPr/>
          <p:nvPr/>
        </p:nvSpPr>
        <p:spPr>
          <a:xfrm flipH="1">
            <a:off x="6096873" y="206232"/>
            <a:ext cx="9263129" cy="1355868"/>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dk1"/>
                </a:solidFill>
                <a:latin typeface="Calibri"/>
                <a:ea typeface="Calibri"/>
                <a:cs typeface="Calibri"/>
                <a:sym typeface="Calibri"/>
              </a:rPr>
              <a:t>Tình huống 1</a:t>
            </a:r>
            <a:endParaRPr/>
          </a:p>
        </p:txBody>
      </p:sp>
      <p:sp>
        <p:nvSpPr>
          <p:cNvPr id="639" name="Google Shape;639;p48"/>
          <p:cNvSpPr/>
          <p:nvPr/>
        </p:nvSpPr>
        <p:spPr>
          <a:xfrm>
            <a:off x="4876799" y="226696"/>
            <a:ext cx="2907567" cy="1350159"/>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3.1.4 Phantom Read</a:t>
            </a:r>
            <a:endParaRPr b="1" sz="2800">
              <a:solidFill>
                <a:schemeClr val="lt1"/>
              </a:solidFill>
              <a:latin typeface="Calibri"/>
              <a:ea typeface="Calibri"/>
              <a:cs typeface="Calibri"/>
              <a:sym typeface="Calibri"/>
            </a:endParaRPr>
          </a:p>
        </p:txBody>
      </p:sp>
      <p:pic>
        <p:nvPicPr>
          <p:cNvPr id="640" name="Google Shape;640;p48"/>
          <p:cNvPicPr preferRelativeResize="0"/>
          <p:nvPr/>
        </p:nvPicPr>
        <p:blipFill rotWithShape="1">
          <a:blip r:embed="rId4">
            <a:alphaModFix/>
          </a:blip>
          <a:srcRect b="0" l="0" r="0" t="0"/>
          <a:stretch/>
        </p:blipFill>
        <p:spPr>
          <a:xfrm>
            <a:off x="3124200" y="3409127"/>
            <a:ext cx="4572000" cy="2053109"/>
          </a:xfrm>
          <a:prstGeom prst="rect">
            <a:avLst/>
          </a:prstGeom>
          <a:noFill/>
          <a:ln>
            <a:noFill/>
          </a:ln>
        </p:spPr>
      </p:pic>
      <p:pic>
        <p:nvPicPr>
          <p:cNvPr id="641" name="Google Shape;641;p48"/>
          <p:cNvPicPr preferRelativeResize="0"/>
          <p:nvPr/>
        </p:nvPicPr>
        <p:blipFill rotWithShape="1">
          <a:blip r:embed="rId5">
            <a:alphaModFix/>
          </a:blip>
          <a:srcRect b="0" l="0" r="0" t="0"/>
          <a:stretch/>
        </p:blipFill>
        <p:spPr>
          <a:xfrm>
            <a:off x="11201400" y="5753100"/>
            <a:ext cx="3968193" cy="762000"/>
          </a:xfrm>
          <a:prstGeom prst="rect">
            <a:avLst/>
          </a:prstGeom>
          <a:noFill/>
          <a:ln>
            <a:noFill/>
          </a:ln>
        </p:spPr>
      </p:pic>
      <p:pic>
        <p:nvPicPr>
          <p:cNvPr id="642" name="Google Shape;642;p48"/>
          <p:cNvPicPr preferRelativeResize="0"/>
          <p:nvPr/>
        </p:nvPicPr>
        <p:blipFill rotWithShape="1">
          <a:blip r:embed="rId6">
            <a:alphaModFix/>
          </a:blip>
          <a:srcRect b="0" l="0" r="0" t="0"/>
          <a:stretch/>
        </p:blipFill>
        <p:spPr>
          <a:xfrm>
            <a:off x="3276600" y="6972300"/>
            <a:ext cx="4738265" cy="190494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49"/>
          <p:cNvPicPr preferRelativeResize="0"/>
          <p:nvPr/>
        </p:nvPicPr>
        <p:blipFill rotWithShape="1">
          <a:blip r:embed="rId3">
            <a:alphaModFix amt="34000"/>
          </a:blip>
          <a:srcRect b="10352" l="0" r="0" t="10352"/>
          <a:stretch/>
        </p:blipFill>
        <p:spPr>
          <a:xfrm>
            <a:off x="0" y="-2931"/>
            <a:ext cx="18288000" cy="10287000"/>
          </a:xfrm>
          <a:prstGeom prst="rect">
            <a:avLst/>
          </a:prstGeom>
          <a:noFill/>
          <a:ln>
            <a:noFill/>
          </a:ln>
        </p:spPr>
      </p:pic>
      <p:sp>
        <p:nvSpPr>
          <p:cNvPr id="648" name="Google Shape;648;p49"/>
          <p:cNvSpPr txBox="1"/>
          <p:nvPr/>
        </p:nvSpPr>
        <p:spPr>
          <a:xfrm>
            <a:off x="329274" y="2857500"/>
            <a:ext cx="462259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Mức chương trình</a:t>
            </a:r>
            <a:endParaRPr/>
          </a:p>
        </p:txBody>
      </p:sp>
      <p:sp>
        <p:nvSpPr>
          <p:cNvPr id="649" name="Google Shape;649;p49"/>
          <p:cNvSpPr/>
          <p:nvPr/>
        </p:nvSpPr>
        <p:spPr>
          <a:xfrm flipH="1">
            <a:off x="6171343" y="528046"/>
            <a:ext cx="9264005" cy="1524000"/>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Tình huống 1</a:t>
            </a:r>
            <a:endParaRPr/>
          </a:p>
        </p:txBody>
      </p:sp>
      <p:sp>
        <p:nvSpPr>
          <p:cNvPr id="650" name="Google Shape;650;p49"/>
          <p:cNvSpPr/>
          <p:nvPr/>
        </p:nvSpPr>
        <p:spPr>
          <a:xfrm>
            <a:off x="4951868" y="548511"/>
            <a:ext cx="2907842" cy="1517582"/>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3.1.4 Phantom Read</a:t>
            </a:r>
            <a:endParaRPr b="1" sz="2800">
              <a:solidFill>
                <a:schemeClr val="lt1"/>
              </a:solidFill>
              <a:latin typeface="Calibri"/>
              <a:ea typeface="Calibri"/>
              <a:cs typeface="Calibri"/>
              <a:sym typeface="Calibri"/>
            </a:endParaRPr>
          </a:p>
        </p:txBody>
      </p:sp>
      <p:pic>
        <p:nvPicPr>
          <p:cNvPr descr="A screenshot of a computer&#10;&#10;Description automatically generated with medium confidence" id="651" name="Google Shape;651;p49"/>
          <p:cNvPicPr preferRelativeResize="0"/>
          <p:nvPr/>
        </p:nvPicPr>
        <p:blipFill rotWithShape="1">
          <a:blip r:embed="rId4">
            <a:alphaModFix/>
          </a:blip>
          <a:srcRect b="0" l="0" r="0" t="0"/>
          <a:stretch/>
        </p:blipFill>
        <p:spPr>
          <a:xfrm>
            <a:off x="86730" y="3530021"/>
            <a:ext cx="8966940" cy="4286705"/>
          </a:xfrm>
          <a:prstGeom prst="rect">
            <a:avLst/>
          </a:prstGeom>
          <a:noFill/>
          <a:ln>
            <a:noFill/>
          </a:ln>
        </p:spPr>
      </p:pic>
      <p:pic>
        <p:nvPicPr>
          <p:cNvPr descr="A screenshot of a computer&#10;&#10;Description automatically generated" id="652" name="Google Shape;652;p49"/>
          <p:cNvPicPr preferRelativeResize="0"/>
          <p:nvPr/>
        </p:nvPicPr>
        <p:blipFill rotWithShape="1">
          <a:blip r:embed="rId5">
            <a:alphaModFix/>
          </a:blip>
          <a:srcRect b="0" l="0" r="0" t="0"/>
          <a:stretch/>
        </p:blipFill>
        <p:spPr>
          <a:xfrm>
            <a:off x="9144000" y="3530021"/>
            <a:ext cx="9061175" cy="4286705"/>
          </a:xfrm>
          <a:prstGeom prst="rect">
            <a:avLst/>
          </a:prstGeom>
          <a:noFill/>
          <a:ln>
            <a:noFill/>
          </a:ln>
        </p:spPr>
      </p:pic>
      <p:sp>
        <p:nvSpPr>
          <p:cNvPr id="653" name="Google Shape;653;p49"/>
          <p:cNvSpPr txBox="1"/>
          <p:nvPr/>
        </p:nvSpPr>
        <p:spPr>
          <a:xfrm>
            <a:off x="609600" y="8172476"/>
            <a:ext cx="725011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Màn hình 1: Nhân viên quản lý thực hiện kiểm tra (xem) danh sách chi tiết của hóa đơn số 1 </a:t>
            </a:r>
            <a:endParaRPr sz="2800">
              <a:solidFill>
                <a:schemeClr val="dk1"/>
              </a:solidFill>
              <a:latin typeface="Calibri"/>
              <a:ea typeface="Calibri"/>
              <a:cs typeface="Calibri"/>
              <a:sym typeface="Calibri"/>
            </a:endParaRPr>
          </a:p>
        </p:txBody>
      </p:sp>
      <p:sp>
        <p:nvSpPr>
          <p:cNvPr id="654" name="Google Shape;654;p49"/>
          <p:cNvSpPr txBox="1"/>
          <p:nvPr/>
        </p:nvSpPr>
        <p:spPr>
          <a:xfrm>
            <a:off x="9564960" y="8172476"/>
            <a:ext cx="8113440" cy="993926"/>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lang="en-US" sz="2800">
                <a:solidFill>
                  <a:schemeClr val="dk1"/>
                </a:solidFill>
                <a:latin typeface="Calibri"/>
                <a:ea typeface="Calibri"/>
                <a:cs typeface="Calibri"/>
                <a:sym typeface="Calibri"/>
              </a:rPr>
              <a:t>Màn hình 2: Nhân viên bán hàng thực hiện thêm mới một chi tiết thuộc hóa đơn số 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5"/>
          <p:cNvPicPr preferRelativeResize="0"/>
          <p:nvPr/>
        </p:nvPicPr>
        <p:blipFill rotWithShape="1">
          <a:blip r:embed="rId3">
            <a:alphaModFix amt="34000"/>
          </a:blip>
          <a:srcRect b="10352" l="0" r="0" t="10352"/>
          <a:stretch/>
        </p:blipFill>
        <p:spPr>
          <a:xfrm>
            <a:off x="0" y="-22860"/>
            <a:ext cx="18288000" cy="10287000"/>
          </a:xfrm>
          <a:prstGeom prst="rect">
            <a:avLst/>
          </a:prstGeom>
          <a:noFill/>
          <a:ln>
            <a:noFill/>
          </a:ln>
        </p:spPr>
      </p:pic>
      <p:sp>
        <p:nvSpPr>
          <p:cNvPr id="160" name="Google Shape;160;p5"/>
          <p:cNvSpPr/>
          <p:nvPr/>
        </p:nvSpPr>
        <p:spPr>
          <a:xfrm>
            <a:off x="7086600" y="863905"/>
            <a:ext cx="4267200" cy="533400"/>
          </a:xfrm>
          <a:prstGeom prst="roundRect">
            <a:avLst>
              <a:gd fmla="val 16667" name="adj"/>
            </a:avLst>
          </a:prstGeom>
          <a:solidFill>
            <a:srgbClr val="F2DADA"/>
          </a:soli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5"/>
          <p:cNvSpPr txBox="1"/>
          <p:nvPr/>
        </p:nvSpPr>
        <p:spPr>
          <a:xfrm>
            <a:off x="7620000" y="843307"/>
            <a:ext cx="66294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Calibri"/>
                <a:ea typeface="Calibri"/>
                <a:cs typeface="Calibri"/>
                <a:sym typeface="Calibri"/>
              </a:rPr>
              <a:t>Phân tích yêu cầu </a:t>
            </a:r>
            <a:endParaRPr/>
          </a:p>
        </p:txBody>
      </p:sp>
      <p:sp>
        <p:nvSpPr>
          <p:cNvPr id="162" name="Google Shape;162;p5"/>
          <p:cNvSpPr txBox="1"/>
          <p:nvPr/>
        </p:nvSpPr>
        <p:spPr>
          <a:xfrm>
            <a:off x="571500" y="1701167"/>
            <a:ext cx="17145000" cy="6931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200">
                <a:solidFill>
                  <a:srgbClr val="953734"/>
                </a:solidFill>
                <a:latin typeface="Calibri"/>
                <a:ea typeface="Calibri"/>
                <a:cs typeface="Calibri"/>
                <a:sym typeface="Calibri"/>
              </a:rPr>
              <a:t>Yêu cầu chức năng</a:t>
            </a:r>
            <a:endParaRPr b="1" sz="3200">
              <a:solidFill>
                <a:srgbClr val="953734"/>
              </a:solidFill>
              <a:latin typeface="Calibri"/>
              <a:ea typeface="Calibri"/>
              <a:cs typeface="Calibri"/>
              <a:sym typeface="Calibri"/>
            </a:endParaRPr>
          </a:p>
          <a:p>
            <a:pPr indent="0" lvl="0" marL="0" marR="0" rtl="0" algn="l">
              <a:lnSpc>
                <a:spcPct val="150000"/>
              </a:lnSpc>
              <a:spcBef>
                <a:spcPts val="800"/>
              </a:spcBef>
              <a:spcAft>
                <a:spcPts val="0"/>
              </a:spcAft>
              <a:buNone/>
            </a:pPr>
            <a:r>
              <a:rPr lang="en-US" sz="3000">
                <a:solidFill>
                  <a:schemeClr val="dk1"/>
                </a:solidFill>
                <a:latin typeface="Calibri"/>
                <a:ea typeface="Calibri"/>
                <a:cs typeface="Calibri"/>
                <a:sym typeface="Calibri"/>
              </a:rPr>
              <a:t>  </a:t>
            </a:r>
            <a:r>
              <a:rPr b="1" lang="en-US" sz="3000">
                <a:solidFill>
                  <a:schemeClr val="dk1"/>
                </a:solidFill>
                <a:latin typeface="Calibri"/>
                <a:ea typeface="Calibri"/>
                <a:cs typeface="Calibri"/>
                <a:sym typeface="Calibri"/>
              </a:rPr>
              <a:t> 1. Lưu trữ dữ liệu</a:t>
            </a:r>
            <a:endParaRPr b="1" sz="3000">
              <a:solidFill>
                <a:schemeClr val="dk1"/>
              </a:solidFill>
              <a:latin typeface="Calibri"/>
              <a:ea typeface="Calibri"/>
              <a:cs typeface="Calibri"/>
              <a:sym typeface="Calibri"/>
            </a:endParaRPr>
          </a:p>
          <a:p>
            <a:pPr indent="0" lvl="0" marL="0" marR="0" rtl="0" algn="just">
              <a:lnSpc>
                <a:spcPct val="150000"/>
              </a:lnSpc>
              <a:spcBef>
                <a:spcPts val="800"/>
              </a:spcBef>
              <a:spcAft>
                <a:spcPts val="0"/>
              </a:spcAft>
              <a:buNone/>
            </a:pPr>
            <a:r>
              <a:rPr lang="en-US" sz="3000">
                <a:solidFill>
                  <a:schemeClr val="dk1"/>
                </a:solidFill>
                <a:latin typeface="Calibri"/>
                <a:ea typeface="Calibri"/>
                <a:cs typeface="Calibri"/>
                <a:sym typeface="Calibri"/>
              </a:rPr>
              <a:t>	Lưu trữ tất cả thông tin trong cơ sở dữ liệu, giúp truy xuất, sao lưu và phục hồi dễ dàng</a:t>
            </a:r>
            <a:endParaRPr sz="3000">
              <a:solidFill>
                <a:schemeClr val="dk1"/>
              </a:solidFill>
              <a:latin typeface="Calibri"/>
              <a:ea typeface="Calibri"/>
              <a:cs typeface="Calibri"/>
              <a:sym typeface="Calibri"/>
            </a:endParaRPr>
          </a:p>
          <a:p>
            <a:pPr indent="0" lvl="0" marL="0" marR="0" rtl="0" algn="just">
              <a:lnSpc>
                <a:spcPct val="150000"/>
              </a:lnSpc>
              <a:spcBef>
                <a:spcPts val="800"/>
              </a:spcBef>
              <a:spcAft>
                <a:spcPts val="0"/>
              </a:spcAft>
              <a:buNone/>
            </a:pPr>
            <a:r>
              <a:rPr lang="en-US" sz="3000">
                <a:solidFill>
                  <a:schemeClr val="dk1"/>
                </a:solidFill>
                <a:latin typeface="Calibri"/>
                <a:ea typeface="Calibri"/>
                <a:cs typeface="Calibri"/>
                <a:sym typeface="Calibri"/>
              </a:rPr>
              <a:t>   </a:t>
            </a:r>
            <a:r>
              <a:rPr b="1" lang="en-US" sz="3000">
                <a:solidFill>
                  <a:schemeClr val="dk1"/>
                </a:solidFill>
                <a:latin typeface="Calibri"/>
                <a:ea typeface="Calibri"/>
                <a:cs typeface="Calibri"/>
                <a:sym typeface="Calibri"/>
              </a:rPr>
              <a:t>2. Thêm, xóa, sửa, tìm kiếm, thống kê, tính toán</a:t>
            </a:r>
            <a:endParaRPr b="1" sz="3000">
              <a:solidFill>
                <a:schemeClr val="dk1"/>
              </a:solidFill>
              <a:latin typeface="Calibri"/>
              <a:ea typeface="Calibri"/>
              <a:cs typeface="Calibri"/>
              <a:sym typeface="Calibri"/>
            </a:endParaRPr>
          </a:p>
          <a:p>
            <a:pPr indent="0" lvl="0" marL="0" marR="0" rtl="0" algn="l">
              <a:lnSpc>
                <a:spcPct val="150000"/>
              </a:lnSpc>
              <a:spcBef>
                <a:spcPts val="800"/>
              </a:spcBef>
              <a:spcAft>
                <a:spcPts val="0"/>
              </a:spcAft>
              <a:buNone/>
            </a:pPr>
            <a:r>
              <a:rPr lang="en-US" sz="3000">
                <a:solidFill>
                  <a:schemeClr val="dk1"/>
                </a:solidFill>
                <a:latin typeface="Calibri"/>
                <a:ea typeface="Calibri"/>
                <a:cs typeface="Calibri"/>
                <a:sym typeface="Calibri"/>
              </a:rPr>
              <a:t>	Hệ thống cần có các thao tác thêm, xóa, sửa … trong từng loại quản lý của hiệu sách</a:t>
            </a:r>
            <a:endParaRPr sz="3000">
              <a:solidFill>
                <a:schemeClr val="dk1"/>
              </a:solidFill>
              <a:latin typeface="Calibri"/>
              <a:ea typeface="Calibri"/>
              <a:cs typeface="Calibri"/>
              <a:sym typeface="Calibri"/>
            </a:endParaRPr>
          </a:p>
          <a:p>
            <a:pPr indent="0" lvl="0" marL="0" marR="0" rtl="0" algn="l">
              <a:lnSpc>
                <a:spcPct val="150000"/>
              </a:lnSpc>
              <a:spcBef>
                <a:spcPts val="800"/>
              </a:spcBef>
              <a:spcAft>
                <a:spcPts val="0"/>
              </a:spcAft>
              <a:buNone/>
            </a:pPr>
            <a:r>
              <a:rPr b="1" lang="en-US" sz="3000">
                <a:solidFill>
                  <a:schemeClr val="dk1"/>
                </a:solidFill>
                <a:latin typeface="Calibri"/>
                <a:ea typeface="Calibri"/>
                <a:cs typeface="Calibri"/>
                <a:sym typeface="Calibri"/>
              </a:rPr>
              <a:t>   3. Chức năng phân quyền</a:t>
            </a:r>
            <a:endParaRPr b="1" sz="3000">
              <a:solidFill>
                <a:schemeClr val="dk1"/>
              </a:solidFill>
              <a:latin typeface="Calibri"/>
              <a:ea typeface="Calibri"/>
              <a:cs typeface="Calibri"/>
              <a:sym typeface="Calibri"/>
            </a:endParaRPr>
          </a:p>
          <a:p>
            <a:pPr indent="0" lvl="0" marL="0" marR="0" rtl="0" algn="l">
              <a:lnSpc>
                <a:spcPct val="150000"/>
              </a:lnSpc>
              <a:spcBef>
                <a:spcPts val="800"/>
              </a:spcBef>
              <a:spcAft>
                <a:spcPts val="0"/>
              </a:spcAft>
              <a:buNone/>
            </a:pPr>
            <a:r>
              <a:rPr lang="en-US" sz="3000">
                <a:solidFill>
                  <a:schemeClr val="dk1"/>
                </a:solidFill>
                <a:latin typeface="Calibri"/>
                <a:ea typeface="Calibri"/>
                <a:cs typeface="Calibri"/>
                <a:sym typeface="Calibri"/>
              </a:rPr>
              <a:t>	Bộ phận quản lý hệ thống phân quyền cho từng nhân viên ở các bộ phận khác nhau</a:t>
            </a:r>
            <a:endParaRPr sz="3000">
              <a:solidFill>
                <a:schemeClr val="dk1"/>
              </a:solidFill>
              <a:latin typeface="Calibri"/>
              <a:ea typeface="Calibri"/>
              <a:cs typeface="Calibri"/>
              <a:sym typeface="Calibri"/>
            </a:endParaRPr>
          </a:p>
          <a:p>
            <a:pPr indent="0" lvl="0" marL="0" marR="0" rtl="0" algn="l">
              <a:lnSpc>
                <a:spcPct val="150000"/>
              </a:lnSpc>
              <a:spcBef>
                <a:spcPts val="800"/>
              </a:spcBef>
              <a:spcAft>
                <a:spcPts val="0"/>
              </a:spcAft>
              <a:buNone/>
            </a:pPr>
            <a:r>
              <a:rPr lang="en-US" sz="3000">
                <a:solidFill>
                  <a:schemeClr val="dk1"/>
                </a:solidFill>
                <a:latin typeface="Calibri"/>
                <a:ea typeface="Calibri"/>
                <a:cs typeface="Calibri"/>
                <a:sym typeface="Calibri"/>
              </a:rPr>
              <a:t>	ADMIN và quản lý được toàn quyền xử lý và giám sát hệ thống</a:t>
            </a:r>
            <a:endParaRPr sz="3000">
              <a:solidFill>
                <a:schemeClr val="dk1"/>
              </a:solidFill>
              <a:latin typeface="Calibri"/>
              <a:ea typeface="Calibri"/>
              <a:cs typeface="Calibri"/>
              <a:sym typeface="Calibri"/>
            </a:endParaRPr>
          </a:p>
          <a:p>
            <a:pPr indent="0" lvl="0" marL="0" marR="0" rtl="0" algn="l">
              <a:lnSpc>
                <a:spcPct val="150000"/>
              </a:lnSpc>
              <a:spcBef>
                <a:spcPts val="800"/>
              </a:spcBef>
              <a:spcAft>
                <a:spcPts val="0"/>
              </a:spcAft>
              <a:buNone/>
            </a:pPr>
            <a:r>
              <a:rPr lang="en-US" sz="2800">
                <a:solidFill>
                  <a:schemeClr val="dk1"/>
                </a:solidFill>
                <a:latin typeface="Calibri"/>
                <a:ea typeface="Calibri"/>
                <a:cs typeface="Calibri"/>
                <a:sym typeface="Calibri"/>
              </a:rPr>
              <a:t>   </a:t>
            </a:r>
            <a:endParaRPr/>
          </a:p>
        </p:txBody>
      </p:sp>
      <p:sp>
        <p:nvSpPr>
          <p:cNvPr id="163" name="Google Shape;163;p5"/>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1. Giới Thiệu</a:t>
            </a:r>
            <a:endParaRPr b="1" sz="4800">
              <a:solidFill>
                <a:srgbClr val="998D3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500"/>
                                        <p:tgtEl>
                                          <p:spTgt spid="16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50"/>
          <p:cNvPicPr preferRelativeResize="0"/>
          <p:nvPr/>
        </p:nvPicPr>
        <p:blipFill rotWithShape="1">
          <a:blip r:embed="rId3">
            <a:alphaModFix amt="34000"/>
          </a:blip>
          <a:srcRect b="10352" l="0" r="0" t="10352"/>
          <a:stretch/>
        </p:blipFill>
        <p:spPr>
          <a:xfrm>
            <a:off x="0" y="-2931"/>
            <a:ext cx="18288000" cy="10287000"/>
          </a:xfrm>
          <a:prstGeom prst="rect">
            <a:avLst/>
          </a:prstGeom>
          <a:noFill/>
          <a:ln>
            <a:noFill/>
          </a:ln>
        </p:spPr>
      </p:pic>
      <p:sp>
        <p:nvSpPr>
          <p:cNvPr id="660" name="Google Shape;660;p50"/>
          <p:cNvSpPr txBox="1"/>
          <p:nvPr/>
        </p:nvSpPr>
        <p:spPr>
          <a:xfrm>
            <a:off x="329274" y="2857500"/>
            <a:ext cx="462259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Mức chương trình</a:t>
            </a:r>
            <a:endParaRPr/>
          </a:p>
        </p:txBody>
      </p:sp>
      <p:sp>
        <p:nvSpPr>
          <p:cNvPr id="661" name="Google Shape;661;p50"/>
          <p:cNvSpPr/>
          <p:nvPr/>
        </p:nvSpPr>
        <p:spPr>
          <a:xfrm flipH="1">
            <a:off x="6171343" y="528046"/>
            <a:ext cx="9264005" cy="1524000"/>
          </a:xfrm>
          <a:prstGeom prst="flowChartOnlineStorage">
            <a:avLst/>
          </a:prstGeom>
          <a:solidFill>
            <a:srgbClr val="E5B8B7"/>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dk1"/>
                </a:solidFill>
                <a:latin typeface="Calibri"/>
                <a:ea typeface="Calibri"/>
                <a:cs typeface="Calibri"/>
                <a:sym typeface="Calibri"/>
              </a:rPr>
              <a:t>Tình huống 1</a:t>
            </a:r>
            <a:endParaRPr/>
          </a:p>
        </p:txBody>
      </p:sp>
      <p:sp>
        <p:nvSpPr>
          <p:cNvPr id="662" name="Google Shape;662;p50"/>
          <p:cNvSpPr/>
          <p:nvPr/>
        </p:nvSpPr>
        <p:spPr>
          <a:xfrm>
            <a:off x="4951868" y="548511"/>
            <a:ext cx="2907842" cy="1517582"/>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3.1.4 Phantom Read</a:t>
            </a:r>
            <a:endParaRPr b="1" sz="2800">
              <a:solidFill>
                <a:schemeClr val="lt1"/>
              </a:solidFill>
              <a:latin typeface="Calibri"/>
              <a:ea typeface="Calibri"/>
              <a:cs typeface="Calibri"/>
              <a:sym typeface="Calibri"/>
            </a:endParaRPr>
          </a:p>
        </p:txBody>
      </p:sp>
      <p:pic>
        <p:nvPicPr>
          <p:cNvPr descr="A screenshot of a computer&#10;&#10;Description automatically generated with medium confidence" id="663" name="Google Shape;663;p50"/>
          <p:cNvPicPr preferRelativeResize="0"/>
          <p:nvPr/>
        </p:nvPicPr>
        <p:blipFill rotWithShape="1">
          <a:blip r:embed="rId4">
            <a:alphaModFix/>
          </a:blip>
          <a:srcRect b="0" l="0" r="0" t="0"/>
          <a:stretch/>
        </p:blipFill>
        <p:spPr>
          <a:xfrm>
            <a:off x="243771" y="3552996"/>
            <a:ext cx="9687015" cy="4638503"/>
          </a:xfrm>
          <a:prstGeom prst="rect">
            <a:avLst/>
          </a:prstGeom>
          <a:noFill/>
          <a:ln>
            <a:noFill/>
          </a:ln>
        </p:spPr>
      </p:pic>
      <p:sp>
        <p:nvSpPr>
          <p:cNvPr id="664" name="Google Shape;664;p50"/>
          <p:cNvSpPr txBox="1"/>
          <p:nvPr/>
        </p:nvSpPr>
        <p:spPr>
          <a:xfrm>
            <a:off x="685800" y="8496300"/>
            <a:ext cx="8458200" cy="993926"/>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lang="en-US" sz="2800">
                <a:solidFill>
                  <a:schemeClr val="dk1"/>
                </a:solidFill>
                <a:latin typeface="Calibri"/>
                <a:ea typeface="Calibri"/>
                <a:cs typeface="Calibri"/>
                <a:sym typeface="Calibri"/>
              </a:rPr>
              <a:t>Màn hình 1: Nhân viên quản lý thực hiện refresh lại xem lần nữa thì thấy xuất hiện thêm dòng chi tiết mới</a:t>
            </a:r>
            <a:endParaRPr/>
          </a:p>
        </p:txBody>
      </p:sp>
      <p:sp>
        <p:nvSpPr>
          <p:cNvPr id="665" name="Google Shape;665;p50"/>
          <p:cNvSpPr txBox="1"/>
          <p:nvPr/>
        </p:nvSpPr>
        <p:spPr>
          <a:xfrm>
            <a:off x="10169794" y="3552996"/>
            <a:ext cx="6553200" cy="217675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7000"/>
              </a:lnSpc>
              <a:spcBef>
                <a:spcPts val="0"/>
              </a:spcBef>
              <a:spcAft>
                <a:spcPts val="0"/>
              </a:spcAft>
              <a:buClr>
                <a:schemeClr val="dk1"/>
              </a:buClr>
              <a:buSzPts val="3200"/>
              <a:buFont typeface="Noto Sans Symbols"/>
              <a:buChar char="❖"/>
            </a:pPr>
            <a:r>
              <a:rPr lang="en-US" sz="3200">
                <a:solidFill>
                  <a:schemeClr val="dk1"/>
                </a:solidFill>
                <a:latin typeface="Calibri"/>
                <a:ea typeface="Calibri"/>
                <a:cs typeface="Calibri"/>
                <a:sym typeface="Calibri"/>
              </a:rPr>
              <a:t>Giải pháp ngăn chặn: Thay mức cô lập mặc định (Read commited) thành Serializable để giải quyết tất cả vấn đề Phantom Read cho T1.</a:t>
            </a:r>
            <a:endParaRPr sz="3200">
              <a:solidFill>
                <a:schemeClr val="dk1"/>
              </a:solidFill>
              <a:latin typeface="Calibri"/>
              <a:ea typeface="Calibri"/>
              <a:cs typeface="Calibri"/>
              <a:sym typeface="Calibri"/>
            </a:endParaRPr>
          </a:p>
        </p:txBody>
      </p:sp>
      <p:pic>
        <p:nvPicPr>
          <p:cNvPr id="666" name="Google Shape;666;p50"/>
          <p:cNvPicPr preferRelativeResize="0"/>
          <p:nvPr/>
        </p:nvPicPr>
        <p:blipFill rotWithShape="1">
          <a:blip r:embed="rId5">
            <a:alphaModFix/>
          </a:blip>
          <a:srcRect b="0" l="0" r="0" t="0"/>
          <a:stretch/>
        </p:blipFill>
        <p:spPr>
          <a:xfrm>
            <a:off x="10141219" y="6286500"/>
            <a:ext cx="8000999" cy="6229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51"/>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673" name="Google Shape;673;p51"/>
          <p:cNvSpPr txBox="1"/>
          <p:nvPr/>
        </p:nvSpPr>
        <p:spPr>
          <a:xfrm>
            <a:off x="0" y="-114300"/>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4. Thiết Kế Giao Diện</a:t>
            </a:r>
            <a:endParaRPr b="1" sz="4800">
              <a:solidFill>
                <a:srgbClr val="998D38"/>
              </a:solidFill>
              <a:latin typeface="Calibri"/>
              <a:ea typeface="Calibri"/>
              <a:cs typeface="Calibri"/>
              <a:sym typeface="Calibri"/>
            </a:endParaRPr>
          </a:p>
        </p:txBody>
      </p:sp>
      <p:sp>
        <p:nvSpPr>
          <p:cNvPr id="674" name="Google Shape;674;p51"/>
          <p:cNvSpPr txBox="1"/>
          <p:nvPr/>
        </p:nvSpPr>
        <p:spPr>
          <a:xfrm>
            <a:off x="-3276600" y="697204"/>
            <a:ext cx="110490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rgbClr val="953734"/>
                </a:solidFill>
                <a:latin typeface="Calibri"/>
                <a:ea typeface="Calibri"/>
                <a:cs typeface="Calibri"/>
                <a:sym typeface="Calibri"/>
              </a:rPr>
              <a:t>Trang đăng nhập</a:t>
            </a:r>
            <a:endParaRPr b="1" sz="4000">
              <a:solidFill>
                <a:srgbClr val="953734"/>
              </a:solidFill>
              <a:latin typeface="Calibri"/>
              <a:ea typeface="Calibri"/>
              <a:cs typeface="Calibri"/>
              <a:sym typeface="Calibri"/>
            </a:endParaRPr>
          </a:p>
        </p:txBody>
      </p:sp>
      <p:pic>
        <p:nvPicPr>
          <p:cNvPr descr="A picture containing text, screenshot, multimedia software, software&#10;&#10;Description automatically generated" id="675" name="Google Shape;675;p51"/>
          <p:cNvPicPr preferRelativeResize="0"/>
          <p:nvPr/>
        </p:nvPicPr>
        <p:blipFill rotWithShape="1">
          <a:blip r:embed="rId4">
            <a:alphaModFix/>
          </a:blip>
          <a:srcRect b="0" l="0" r="0" t="0"/>
          <a:stretch/>
        </p:blipFill>
        <p:spPr>
          <a:xfrm>
            <a:off x="228600" y="1865742"/>
            <a:ext cx="8661400" cy="5868557"/>
          </a:xfrm>
          <a:prstGeom prst="rect">
            <a:avLst/>
          </a:prstGeom>
          <a:noFill/>
          <a:ln>
            <a:noFill/>
          </a:ln>
        </p:spPr>
      </p:pic>
      <p:graphicFrame>
        <p:nvGraphicFramePr>
          <p:cNvPr id="676" name="Google Shape;676;p51"/>
          <p:cNvGraphicFramePr/>
          <p:nvPr/>
        </p:nvGraphicFramePr>
        <p:xfrm>
          <a:off x="9398002" y="2323520"/>
          <a:ext cx="3000000" cy="3000000"/>
        </p:xfrm>
        <a:graphic>
          <a:graphicData uri="http://schemas.openxmlformats.org/drawingml/2006/table">
            <a:tbl>
              <a:tblPr bandRow="1" firstCol="1" firstRow="1">
                <a:noFill/>
                <a:tableStyleId>{20C3E85E-E02B-4128-91EF-8C20314F90F3}</a:tableStyleId>
              </a:tblPr>
              <a:tblGrid>
                <a:gridCol w="1091100"/>
                <a:gridCol w="1575950"/>
                <a:gridCol w="1696500"/>
                <a:gridCol w="3635875"/>
              </a:tblGrid>
              <a:tr h="1238250">
                <a:tc>
                  <a:txBody>
                    <a:bodyPr/>
                    <a:lstStyle/>
                    <a:p>
                      <a:pPr indent="0" lvl="0" marL="0" marR="0" rtl="0" algn="ctr">
                        <a:lnSpc>
                          <a:spcPct val="150000"/>
                        </a:lnSpc>
                        <a:spcBef>
                          <a:spcPts val="0"/>
                        </a:spcBef>
                        <a:spcAft>
                          <a:spcPts val="0"/>
                        </a:spcAft>
                        <a:buNone/>
                      </a:pPr>
                      <a:r>
                        <a:rPr lang="en-US" sz="1800"/>
                        <a:t>STT</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Tên</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Kiểu</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Chức năng</a:t>
                      </a:r>
                      <a:endParaRPr sz="1800">
                        <a:latin typeface="Calibri"/>
                        <a:ea typeface="Calibri"/>
                        <a:cs typeface="Calibri"/>
                        <a:sym typeface="Calibri"/>
                      </a:endParaRPr>
                    </a:p>
                  </a:txBody>
                  <a:tcPr marT="0" marB="0" marR="68575" marL="68575"/>
                </a:tc>
              </a:tr>
              <a:tr h="1238250">
                <a:tc>
                  <a:txBody>
                    <a:bodyPr/>
                    <a:lstStyle/>
                    <a:p>
                      <a:pPr indent="0" lvl="0" marL="0" marR="0" rtl="0" algn="ctr">
                        <a:lnSpc>
                          <a:spcPct val="150000"/>
                        </a:lnSpc>
                        <a:spcBef>
                          <a:spcPts val="0"/>
                        </a:spcBef>
                        <a:spcAft>
                          <a:spcPts val="0"/>
                        </a:spcAft>
                        <a:buNone/>
                      </a:pPr>
                      <a:r>
                        <a:rPr lang="en-US" sz="1800"/>
                        <a:t>1</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USER</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Nhập tên tài khoản</a:t>
                      </a:r>
                      <a:endParaRPr sz="1800">
                        <a:latin typeface="Calibri"/>
                        <a:ea typeface="Calibri"/>
                        <a:cs typeface="Calibri"/>
                        <a:sym typeface="Calibri"/>
                      </a:endParaRPr>
                    </a:p>
                  </a:txBody>
                  <a:tcPr marT="0" marB="0" marR="68575" marL="68575"/>
                </a:tc>
              </a:tr>
              <a:tr h="1238250">
                <a:tc>
                  <a:txBody>
                    <a:bodyPr/>
                    <a:lstStyle/>
                    <a:p>
                      <a:pPr indent="0" lvl="0" marL="0" marR="0" rtl="0" algn="ctr">
                        <a:lnSpc>
                          <a:spcPct val="150000"/>
                        </a:lnSpc>
                        <a:spcBef>
                          <a:spcPts val="0"/>
                        </a:spcBef>
                        <a:spcAft>
                          <a:spcPts val="0"/>
                        </a:spcAft>
                        <a:buNone/>
                      </a:pPr>
                      <a:r>
                        <a:rPr lang="en-US" sz="1800"/>
                        <a:t>2</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PASSWORD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Nhập mật khẩu tài khoản</a:t>
                      </a:r>
                      <a:endParaRPr sz="1800">
                        <a:latin typeface="Calibri"/>
                        <a:ea typeface="Calibri"/>
                        <a:cs typeface="Calibri"/>
                        <a:sym typeface="Calibri"/>
                      </a:endParaRPr>
                    </a:p>
                  </a:txBody>
                  <a:tcPr marT="0" marB="0" marR="68575" marL="68575"/>
                </a:tc>
              </a:tr>
              <a:tr h="1238250">
                <a:tc>
                  <a:txBody>
                    <a:bodyPr/>
                    <a:lstStyle/>
                    <a:p>
                      <a:pPr indent="0" lvl="0" marL="0" marR="0" rtl="0" algn="ctr">
                        <a:lnSpc>
                          <a:spcPct val="150000"/>
                        </a:lnSpc>
                        <a:spcBef>
                          <a:spcPts val="0"/>
                        </a:spcBef>
                        <a:spcAft>
                          <a:spcPts val="0"/>
                        </a:spcAft>
                        <a:buNone/>
                      </a:pPr>
                      <a:r>
                        <a:rPr lang="en-US" sz="1800"/>
                        <a:t>3</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SIGN IN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Thực hiện thao tác đăng nhập</a:t>
                      </a:r>
                      <a:endParaRPr sz="1800">
                        <a:latin typeface="Calibri"/>
                        <a:ea typeface="Calibri"/>
                        <a:cs typeface="Calibri"/>
                        <a:sym typeface="Calibri"/>
                      </a:endParaRPr>
                    </a:p>
                  </a:txBody>
                  <a:tcPr marT="0" marB="0" marR="68575" marL="6857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52"/>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682" name="Google Shape;682;p52"/>
          <p:cNvSpPr txBox="1"/>
          <p:nvPr/>
        </p:nvSpPr>
        <p:spPr>
          <a:xfrm>
            <a:off x="-304800" y="715953"/>
            <a:ext cx="35052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rgbClr val="953734"/>
                </a:solidFill>
                <a:latin typeface="Calibri"/>
                <a:ea typeface="Calibri"/>
                <a:cs typeface="Calibri"/>
                <a:sym typeface="Calibri"/>
              </a:rPr>
              <a:t>Trang chủ</a:t>
            </a:r>
            <a:endParaRPr b="1" sz="4000">
              <a:solidFill>
                <a:srgbClr val="953734"/>
              </a:solidFill>
              <a:latin typeface="Calibri"/>
              <a:ea typeface="Calibri"/>
              <a:cs typeface="Calibri"/>
              <a:sym typeface="Calibri"/>
            </a:endParaRPr>
          </a:p>
        </p:txBody>
      </p:sp>
      <p:sp>
        <p:nvSpPr>
          <p:cNvPr id="683" name="Google Shape;683;p52"/>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4. Thiết Kế Giao Diện</a:t>
            </a:r>
            <a:endParaRPr b="1" sz="4800">
              <a:solidFill>
                <a:srgbClr val="998D38"/>
              </a:solidFill>
              <a:latin typeface="Calibri"/>
              <a:ea typeface="Calibri"/>
              <a:cs typeface="Calibri"/>
              <a:sym typeface="Calibri"/>
            </a:endParaRPr>
          </a:p>
        </p:txBody>
      </p:sp>
      <p:pic>
        <p:nvPicPr>
          <p:cNvPr id="684" name="Google Shape;684;p52"/>
          <p:cNvPicPr preferRelativeResize="0"/>
          <p:nvPr/>
        </p:nvPicPr>
        <p:blipFill rotWithShape="1">
          <a:blip r:embed="rId4">
            <a:alphaModFix/>
          </a:blip>
          <a:srcRect b="0" l="0" r="0" t="0"/>
          <a:stretch/>
        </p:blipFill>
        <p:spPr>
          <a:xfrm>
            <a:off x="1" y="1608603"/>
            <a:ext cx="9144000" cy="6430497"/>
          </a:xfrm>
          <a:prstGeom prst="rect">
            <a:avLst/>
          </a:prstGeom>
          <a:noFill/>
          <a:ln>
            <a:noFill/>
          </a:ln>
        </p:spPr>
      </p:pic>
      <p:graphicFrame>
        <p:nvGraphicFramePr>
          <p:cNvPr id="685" name="Google Shape;685;p52"/>
          <p:cNvGraphicFramePr/>
          <p:nvPr/>
        </p:nvGraphicFramePr>
        <p:xfrm>
          <a:off x="9768682" y="1869016"/>
          <a:ext cx="3000000" cy="3000000"/>
        </p:xfrm>
        <a:graphic>
          <a:graphicData uri="http://schemas.openxmlformats.org/drawingml/2006/table">
            <a:tbl>
              <a:tblPr bandRow="1" firstCol="1" firstRow="1">
                <a:noFill/>
                <a:tableStyleId>{20C3E85E-E02B-4128-91EF-8C20314F90F3}</a:tableStyleId>
              </a:tblPr>
              <a:tblGrid>
                <a:gridCol w="1076800"/>
                <a:gridCol w="1555300"/>
                <a:gridCol w="1674300"/>
                <a:gridCol w="3588250"/>
              </a:tblGrid>
              <a:tr h="984950">
                <a:tc>
                  <a:txBody>
                    <a:bodyPr/>
                    <a:lstStyle/>
                    <a:p>
                      <a:pPr indent="0" lvl="0" marL="0" marR="0" rtl="0" algn="ctr">
                        <a:lnSpc>
                          <a:spcPct val="150000"/>
                        </a:lnSpc>
                        <a:spcBef>
                          <a:spcPts val="0"/>
                        </a:spcBef>
                        <a:spcAft>
                          <a:spcPts val="0"/>
                        </a:spcAft>
                        <a:buNone/>
                      </a:pPr>
                      <a:r>
                        <a:rPr lang="en-US" sz="1800"/>
                        <a:t>STT</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Tên</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Kiểu</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Chức năng</a:t>
                      </a:r>
                      <a:endParaRPr sz="1800">
                        <a:latin typeface="Calibri"/>
                        <a:ea typeface="Calibri"/>
                        <a:cs typeface="Calibri"/>
                        <a:sym typeface="Calibri"/>
                      </a:endParaRPr>
                    </a:p>
                  </a:txBody>
                  <a:tcPr marT="0" marB="0" marR="68575" marL="68575"/>
                </a:tc>
              </a:tr>
              <a:tr h="984950">
                <a:tc>
                  <a:txBody>
                    <a:bodyPr/>
                    <a:lstStyle/>
                    <a:p>
                      <a:pPr indent="0" lvl="0" marL="0" marR="0" rtl="0" algn="ctr">
                        <a:lnSpc>
                          <a:spcPct val="150000"/>
                        </a:lnSpc>
                        <a:spcBef>
                          <a:spcPts val="0"/>
                        </a:spcBef>
                        <a:spcAft>
                          <a:spcPts val="0"/>
                        </a:spcAft>
                        <a:buNone/>
                      </a:pPr>
                      <a:r>
                        <a:rPr lang="en-US" sz="1800"/>
                        <a:t>1</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TÀI KHOẢN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vào trang tài khoản</a:t>
                      </a:r>
                      <a:endParaRPr sz="1800">
                        <a:latin typeface="Calibri"/>
                        <a:ea typeface="Calibri"/>
                        <a:cs typeface="Calibri"/>
                        <a:sym typeface="Calibri"/>
                      </a:endParaRPr>
                    </a:p>
                  </a:txBody>
                  <a:tcPr marT="0" marB="0" marR="68575" marL="68575"/>
                </a:tc>
              </a:tr>
              <a:tr h="984950">
                <a:tc>
                  <a:txBody>
                    <a:bodyPr/>
                    <a:lstStyle/>
                    <a:p>
                      <a:pPr indent="0" lvl="0" marL="0" marR="0" rtl="0" algn="ctr">
                        <a:lnSpc>
                          <a:spcPct val="150000"/>
                        </a:lnSpc>
                        <a:spcBef>
                          <a:spcPts val="0"/>
                        </a:spcBef>
                        <a:spcAft>
                          <a:spcPts val="0"/>
                        </a:spcAft>
                        <a:buNone/>
                      </a:pPr>
                      <a:r>
                        <a:rPr lang="en-US" sz="1800"/>
                        <a:t>2</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HÓA ĐƠN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vào trang hóa đơn</a:t>
                      </a:r>
                      <a:endParaRPr sz="1800">
                        <a:latin typeface="Calibri"/>
                        <a:ea typeface="Calibri"/>
                        <a:cs typeface="Calibri"/>
                        <a:sym typeface="Calibri"/>
                      </a:endParaRPr>
                    </a:p>
                  </a:txBody>
                  <a:tcPr marT="0" marB="0" marR="68575" marL="68575"/>
                </a:tc>
              </a:tr>
              <a:tr h="984950">
                <a:tc>
                  <a:txBody>
                    <a:bodyPr/>
                    <a:lstStyle/>
                    <a:p>
                      <a:pPr indent="0" lvl="0" marL="0" marR="0" rtl="0" algn="ctr">
                        <a:lnSpc>
                          <a:spcPct val="150000"/>
                        </a:lnSpc>
                        <a:spcBef>
                          <a:spcPts val="0"/>
                        </a:spcBef>
                        <a:spcAft>
                          <a:spcPts val="0"/>
                        </a:spcAft>
                        <a:buNone/>
                      </a:pPr>
                      <a:r>
                        <a:rPr lang="en-US" sz="1800"/>
                        <a:t>3</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SÁCH</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vào trang sách</a:t>
                      </a:r>
                      <a:endParaRPr sz="1800">
                        <a:latin typeface="Calibri"/>
                        <a:ea typeface="Calibri"/>
                        <a:cs typeface="Calibri"/>
                        <a:sym typeface="Calibri"/>
                      </a:endParaRPr>
                    </a:p>
                  </a:txBody>
                  <a:tcPr marT="0" marB="0" marR="68575" marL="68575"/>
                </a:tc>
              </a:tr>
              <a:tr h="984950">
                <a:tc>
                  <a:txBody>
                    <a:bodyPr/>
                    <a:lstStyle/>
                    <a:p>
                      <a:pPr indent="0" lvl="0" marL="0" marR="0" rtl="0" algn="ctr">
                        <a:lnSpc>
                          <a:spcPct val="150000"/>
                        </a:lnSpc>
                        <a:spcBef>
                          <a:spcPts val="0"/>
                        </a:spcBef>
                        <a:spcAft>
                          <a:spcPts val="0"/>
                        </a:spcAft>
                        <a:buNone/>
                      </a:pPr>
                      <a:r>
                        <a:rPr lang="en-US" sz="1800"/>
                        <a:t>4</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QUẢN LÝ</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vào trang quản lý</a:t>
                      </a:r>
                      <a:endParaRPr sz="1800">
                        <a:latin typeface="Calibri"/>
                        <a:ea typeface="Calibri"/>
                        <a:cs typeface="Calibri"/>
                        <a:sym typeface="Calibri"/>
                      </a:endParaRPr>
                    </a:p>
                  </a:txBody>
                  <a:tcPr marT="0" marB="0" marR="68575" marL="68575"/>
                </a:tc>
              </a:tr>
              <a:tr h="984950">
                <a:tc>
                  <a:txBody>
                    <a:bodyPr/>
                    <a:lstStyle/>
                    <a:p>
                      <a:pPr indent="0" lvl="0" marL="0" marR="0" rtl="0" algn="ctr">
                        <a:lnSpc>
                          <a:spcPct val="150000"/>
                        </a:lnSpc>
                        <a:spcBef>
                          <a:spcPts val="0"/>
                        </a:spcBef>
                        <a:spcAft>
                          <a:spcPts val="0"/>
                        </a:spcAft>
                        <a:buNone/>
                      </a:pPr>
                      <a:r>
                        <a:rPr lang="en-US" sz="1800"/>
                        <a:t>5</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ĐĂNG XUẤT</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đăng xuất tài khoản </a:t>
                      </a:r>
                      <a:endParaRPr sz="1800">
                        <a:latin typeface="Calibri"/>
                        <a:ea typeface="Calibri"/>
                        <a:cs typeface="Calibri"/>
                        <a:sym typeface="Calibri"/>
                      </a:endParaRPr>
                    </a:p>
                  </a:txBody>
                  <a:tcPr marT="0" marB="0" marR="68575" marL="6857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53"/>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691" name="Google Shape;691;p53"/>
          <p:cNvSpPr txBox="1"/>
          <p:nvPr/>
        </p:nvSpPr>
        <p:spPr>
          <a:xfrm>
            <a:off x="457200" y="900717"/>
            <a:ext cx="4572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953734"/>
                </a:solidFill>
                <a:latin typeface="Calibri"/>
                <a:ea typeface="Calibri"/>
                <a:cs typeface="Calibri"/>
                <a:sym typeface="Calibri"/>
              </a:rPr>
              <a:t>Trang tài khoản</a:t>
            </a:r>
            <a:endParaRPr b="1" sz="3200">
              <a:solidFill>
                <a:srgbClr val="953734"/>
              </a:solidFill>
              <a:latin typeface="Calibri"/>
              <a:ea typeface="Calibri"/>
              <a:cs typeface="Calibri"/>
              <a:sym typeface="Calibri"/>
            </a:endParaRPr>
          </a:p>
        </p:txBody>
      </p:sp>
      <p:sp>
        <p:nvSpPr>
          <p:cNvPr id="692" name="Google Shape;692;p53"/>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4. Thiết Kế Giao Diện</a:t>
            </a:r>
            <a:endParaRPr b="1" sz="4800">
              <a:solidFill>
                <a:srgbClr val="998D38"/>
              </a:solidFill>
              <a:latin typeface="Calibri"/>
              <a:ea typeface="Calibri"/>
              <a:cs typeface="Calibri"/>
              <a:sym typeface="Calibri"/>
            </a:endParaRPr>
          </a:p>
        </p:txBody>
      </p:sp>
      <p:pic>
        <p:nvPicPr>
          <p:cNvPr descr="A screenshot of a computer&#10;&#10;Description automatically generated with medium confidence" id="693" name="Google Shape;693;p53"/>
          <p:cNvPicPr preferRelativeResize="0"/>
          <p:nvPr/>
        </p:nvPicPr>
        <p:blipFill rotWithShape="1">
          <a:blip r:embed="rId4">
            <a:alphaModFix/>
          </a:blip>
          <a:srcRect b="0" l="0" r="0" t="0"/>
          <a:stretch/>
        </p:blipFill>
        <p:spPr>
          <a:xfrm>
            <a:off x="228601" y="1676119"/>
            <a:ext cx="9144000" cy="7048781"/>
          </a:xfrm>
          <a:prstGeom prst="rect">
            <a:avLst/>
          </a:prstGeom>
          <a:noFill/>
          <a:ln>
            <a:noFill/>
          </a:ln>
        </p:spPr>
      </p:pic>
      <p:graphicFrame>
        <p:nvGraphicFramePr>
          <p:cNvPr id="694" name="Google Shape;694;p53"/>
          <p:cNvGraphicFramePr/>
          <p:nvPr/>
        </p:nvGraphicFramePr>
        <p:xfrm>
          <a:off x="9626602" y="1714218"/>
          <a:ext cx="3000000" cy="3000000"/>
        </p:xfrm>
        <a:graphic>
          <a:graphicData uri="http://schemas.openxmlformats.org/drawingml/2006/table">
            <a:tbl>
              <a:tblPr bandRow="1" firstCol="1" firstRow="1">
                <a:noFill/>
                <a:tableStyleId>{20C3E85E-E02B-4128-91EF-8C20314F90F3}</a:tableStyleId>
              </a:tblPr>
              <a:tblGrid>
                <a:gridCol w="1150225"/>
                <a:gridCol w="1661325"/>
                <a:gridCol w="1788425"/>
                <a:gridCol w="3832850"/>
              </a:tblGrid>
              <a:tr h="435025">
                <a:tc>
                  <a:txBody>
                    <a:bodyPr/>
                    <a:lstStyle/>
                    <a:p>
                      <a:pPr indent="0" lvl="0" marL="0" marR="0" rtl="0" algn="ctr">
                        <a:lnSpc>
                          <a:spcPct val="150000"/>
                        </a:lnSpc>
                        <a:spcBef>
                          <a:spcPts val="0"/>
                        </a:spcBef>
                        <a:spcAft>
                          <a:spcPts val="0"/>
                        </a:spcAft>
                        <a:buNone/>
                      </a:pPr>
                      <a:r>
                        <a:rPr lang="en-US" sz="1800"/>
                        <a:t>STT</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Tên</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Kiểu</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Chức năng</a:t>
                      </a:r>
                      <a:endParaRPr sz="1800">
                        <a:latin typeface="Calibri"/>
                        <a:ea typeface="Calibri"/>
                        <a:cs typeface="Calibri"/>
                        <a:sym typeface="Calibri"/>
                      </a:endParaRPr>
                    </a:p>
                  </a:txBody>
                  <a:tcPr marT="0" marB="0" marR="68575" marL="68575"/>
                </a:tc>
              </a:tr>
              <a:tr h="435025">
                <a:tc>
                  <a:txBody>
                    <a:bodyPr/>
                    <a:lstStyle/>
                    <a:p>
                      <a:pPr indent="0" lvl="0" marL="0" marR="0" rtl="0" algn="ctr">
                        <a:lnSpc>
                          <a:spcPct val="150000"/>
                        </a:lnSpc>
                        <a:spcBef>
                          <a:spcPts val="0"/>
                        </a:spcBef>
                        <a:spcAft>
                          <a:spcPts val="0"/>
                        </a:spcAft>
                        <a:buNone/>
                      </a:pPr>
                      <a:r>
                        <a:rPr lang="en-US" sz="1800"/>
                        <a:t>1</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MaTK</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mã tài khoản</a:t>
                      </a:r>
                      <a:endParaRPr sz="1800">
                        <a:latin typeface="Calibri"/>
                        <a:ea typeface="Calibri"/>
                        <a:cs typeface="Calibri"/>
                        <a:sym typeface="Calibri"/>
                      </a:endParaRPr>
                    </a:p>
                  </a:txBody>
                  <a:tcPr marT="0" marB="0" marR="68575" marL="68575"/>
                </a:tc>
              </a:tr>
              <a:tr h="435025">
                <a:tc>
                  <a:txBody>
                    <a:bodyPr/>
                    <a:lstStyle/>
                    <a:p>
                      <a:pPr indent="0" lvl="0" marL="0" marR="0" rtl="0" algn="ctr">
                        <a:lnSpc>
                          <a:spcPct val="150000"/>
                        </a:lnSpc>
                        <a:spcBef>
                          <a:spcPts val="0"/>
                        </a:spcBef>
                        <a:spcAft>
                          <a:spcPts val="0"/>
                        </a:spcAft>
                        <a:buNone/>
                      </a:pPr>
                      <a:r>
                        <a:rPr lang="en-US" sz="1800"/>
                        <a:t>2</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MaNV</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mã nhân viên</a:t>
                      </a:r>
                      <a:endParaRPr sz="1800">
                        <a:latin typeface="Calibri"/>
                        <a:ea typeface="Calibri"/>
                        <a:cs typeface="Calibri"/>
                        <a:sym typeface="Calibri"/>
                      </a:endParaRPr>
                    </a:p>
                  </a:txBody>
                  <a:tcPr marT="0" marB="0" marR="68575" marL="68575"/>
                </a:tc>
              </a:tr>
              <a:tr h="435025">
                <a:tc>
                  <a:txBody>
                    <a:bodyPr/>
                    <a:lstStyle/>
                    <a:p>
                      <a:pPr indent="0" lvl="0" marL="0" marR="0" rtl="0" algn="ctr">
                        <a:lnSpc>
                          <a:spcPct val="150000"/>
                        </a:lnSpc>
                        <a:spcBef>
                          <a:spcPts val="0"/>
                        </a:spcBef>
                        <a:spcAft>
                          <a:spcPts val="0"/>
                        </a:spcAft>
                        <a:buNone/>
                      </a:pPr>
                      <a:r>
                        <a:rPr lang="en-US" sz="1800"/>
                        <a:t>3</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Name</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tên</a:t>
                      </a:r>
                      <a:endParaRPr sz="1800">
                        <a:latin typeface="Calibri"/>
                        <a:ea typeface="Calibri"/>
                        <a:cs typeface="Calibri"/>
                        <a:sym typeface="Calibri"/>
                      </a:endParaRPr>
                    </a:p>
                  </a:txBody>
                  <a:tcPr marT="0" marB="0" marR="68575" marL="68575"/>
                </a:tc>
              </a:tr>
              <a:tr h="435025">
                <a:tc>
                  <a:txBody>
                    <a:bodyPr/>
                    <a:lstStyle/>
                    <a:p>
                      <a:pPr indent="0" lvl="0" marL="0" marR="0" rtl="0" algn="ctr">
                        <a:lnSpc>
                          <a:spcPct val="150000"/>
                        </a:lnSpc>
                        <a:spcBef>
                          <a:spcPts val="0"/>
                        </a:spcBef>
                        <a:spcAft>
                          <a:spcPts val="0"/>
                        </a:spcAft>
                        <a:buNone/>
                      </a:pPr>
                      <a:r>
                        <a:rPr lang="en-US" sz="1800"/>
                        <a:t>4</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GioiTinh</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giới tính</a:t>
                      </a:r>
                      <a:endParaRPr sz="1800">
                        <a:latin typeface="Calibri"/>
                        <a:ea typeface="Calibri"/>
                        <a:cs typeface="Calibri"/>
                        <a:sym typeface="Calibri"/>
                      </a:endParaRPr>
                    </a:p>
                  </a:txBody>
                  <a:tcPr marT="0" marB="0" marR="68575" marL="68575"/>
                </a:tc>
              </a:tr>
              <a:tr h="435025">
                <a:tc>
                  <a:txBody>
                    <a:bodyPr/>
                    <a:lstStyle/>
                    <a:p>
                      <a:pPr indent="0" lvl="0" marL="0" marR="0" rtl="0" algn="ctr">
                        <a:lnSpc>
                          <a:spcPct val="150000"/>
                        </a:lnSpc>
                        <a:spcBef>
                          <a:spcPts val="0"/>
                        </a:spcBef>
                        <a:spcAft>
                          <a:spcPts val="0"/>
                        </a:spcAft>
                        <a:buNone/>
                      </a:pPr>
                      <a:r>
                        <a:rPr lang="en-US" sz="1800"/>
                        <a:t>5</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SĐT</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số điện thoại</a:t>
                      </a:r>
                      <a:endParaRPr sz="1800">
                        <a:latin typeface="Calibri"/>
                        <a:ea typeface="Calibri"/>
                        <a:cs typeface="Calibri"/>
                        <a:sym typeface="Calibri"/>
                      </a:endParaRPr>
                    </a:p>
                  </a:txBody>
                  <a:tcPr marT="0" marB="0" marR="68575" marL="68575"/>
                </a:tc>
              </a:tr>
              <a:tr h="435025">
                <a:tc>
                  <a:txBody>
                    <a:bodyPr/>
                    <a:lstStyle/>
                    <a:p>
                      <a:pPr indent="0" lvl="0" marL="0" marR="0" rtl="0" algn="ctr">
                        <a:lnSpc>
                          <a:spcPct val="150000"/>
                        </a:lnSpc>
                        <a:spcBef>
                          <a:spcPts val="0"/>
                        </a:spcBef>
                        <a:spcAft>
                          <a:spcPts val="0"/>
                        </a:spcAft>
                        <a:buNone/>
                      </a:pPr>
                      <a:r>
                        <a:rPr lang="en-US" sz="1800"/>
                        <a:t>6</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CMND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chứng minh nhân dân</a:t>
                      </a:r>
                      <a:endParaRPr sz="1800">
                        <a:latin typeface="Calibri"/>
                        <a:ea typeface="Calibri"/>
                        <a:cs typeface="Calibri"/>
                        <a:sym typeface="Calibri"/>
                      </a:endParaRPr>
                    </a:p>
                  </a:txBody>
                  <a:tcPr marT="0" marB="0" marR="68575" marL="68575"/>
                </a:tc>
              </a:tr>
              <a:tr h="435025">
                <a:tc>
                  <a:txBody>
                    <a:bodyPr/>
                    <a:lstStyle/>
                    <a:p>
                      <a:pPr indent="0" lvl="0" marL="0" marR="0" rtl="0" algn="ctr">
                        <a:lnSpc>
                          <a:spcPct val="150000"/>
                        </a:lnSpc>
                        <a:spcBef>
                          <a:spcPts val="0"/>
                        </a:spcBef>
                        <a:spcAft>
                          <a:spcPts val="0"/>
                        </a:spcAft>
                        <a:buNone/>
                      </a:pPr>
                      <a:r>
                        <a:rPr lang="en-US" sz="1800"/>
                        <a:t>7</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NgaySinh</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ngày sinh</a:t>
                      </a:r>
                      <a:endParaRPr sz="1800">
                        <a:latin typeface="Calibri"/>
                        <a:ea typeface="Calibri"/>
                        <a:cs typeface="Calibri"/>
                        <a:sym typeface="Calibri"/>
                      </a:endParaRPr>
                    </a:p>
                  </a:txBody>
                  <a:tcPr marT="0" marB="0" marR="68575" marL="68575"/>
                </a:tc>
              </a:tr>
              <a:tr h="435025">
                <a:tc>
                  <a:txBody>
                    <a:bodyPr/>
                    <a:lstStyle/>
                    <a:p>
                      <a:pPr indent="0" lvl="0" marL="0" marR="0" rtl="0" algn="ctr">
                        <a:lnSpc>
                          <a:spcPct val="150000"/>
                        </a:lnSpc>
                        <a:spcBef>
                          <a:spcPts val="0"/>
                        </a:spcBef>
                        <a:spcAft>
                          <a:spcPts val="0"/>
                        </a:spcAft>
                        <a:buNone/>
                      </a:pPr>
                      <a:r>
                        <a:rPr lang="en-US" sz="1800"/>
                        <a:t>8</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DiaChi</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địa chỉ</a:t>
                      </a:r>
                      <a:endParaRPr sz="1800">
                        <a:latin typeface="Calibri"/>
                        <a:ea typeface="Calibri"/>
                        <a:cs typeface="Calibri"/>
                        <a:sym typeface="Calibri"/>
                      </a:endParaRPr>
                    </a:p>
                  </a:txBody>
                  <a:tcPr marT="0" marB="0" marR="68575" marL="68575"/>
                </a:tc>
              </a:tr>
              <a:tr h="435025">
                <a:tc>
                  <a:txBody>
                    <a:bodyPr/>
                    <a:lstStyle/>
                    <a:p>
                      <a:pPr indent="0" lvl="0" marL="0" marR="0" rtl="0" algn="ctr">
                        <a:lnSpc>
                          <a:spcPct val="150000"/>
                        </a:lnSpc>
                        <a:spcBef>
                          <a:spcPts val="0"/>
                        </a:spcBef>
                        <a:spcAft>
                          <a:spcPts val="0"/>
                        </a:spcAft>
                        <a:buNone/>
                      </a:pPr>
                      <a:r>
                        <a:rPr lang="en-US" sz="1800"/>
                        <a:t>9</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NgayBD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ngày bắt đầu</a:t>
                      </a:r>
                      <a:endParaRPr sz="1800">
                        <a:latin typeface="Calibri"/>
                        <a:ea typeface="Calibri"/>
                        <a:cs typeface="Calibri"/>
                        <a:sym typeface="Calibri"/>
                      </a:endParaRPr>
                    </a:p>
                  </a:txBody>
                  <a:tcPr marT="0" marB="0" marR="68575" marL="68575"/>
                </a:tc>
              </a:tr>
              <a:tr h="435025">
                <a:tc>
                  <a:txBody>
                    <a:bodyPr/>
                    <a:lstStyle/>
                    <a:p>
                      <a:pPr indent="0" lvl="0" marL="0" marR="0" rtl="0" algn="ctr">
                        <a:lnSpc>
                          <a:spcPct val="150000"/>
                        </a:lnSpc>
                        <a:spcBef>
                          <a:spcPts val="0"/>
                        </a:spcBef>
                        <a:spcAft>
                          <a:spcPts val="0"/>
                        </a:spcAft>
                        <a:buNone/>
                      </a:pPr>
                      <a:r>
                        <a:rPr lang="en-US" sz="1800"/>
                        <a:t>10</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Luong</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lương</a:t>
                      </a:r>
                      <a:endParaRPr sz="1800">
                        <a:latin typeface="Calibri"/>
                        <a:ea typeface="Calibri"/>
                        <a:cs typeface="Calibri"/>
                        <a:sym typeface="Calibri"/>
                      </a:endParaRPr>
                    </a:p>
                  </a:txBody>
                  <a:tcPr marT="0" marB="0" marR="68575" marL="68575"/>
                </a:tc>
              </a:tr>
              <a:tr h="435025">
                <a:tc>
                  <a:txBody>
                    <a:bodyPr/>
                    <a:lstStyle/>
                    <a:p>
                      <a:pPr indent="0" lvl="0" marL="0" marR="0" rtl="0" algn="ctr">
                        <a:lnSpc>
                          <a:spcPct val="150000"/>
                        </a:lnSpc>
                        <a:spcBef>
                          <a:spcPts val="0"/>
                        </a:spcBef>
                        <a:spcAft>
                          <a:spcPts val="0"/>
                        </a:spcAft>
                        <a:buNone/>
                      </a:pPr>
                      <a:r>
                        <a:rPr lang="en-US" sz="1800"/>
                        <a:t>11</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RANK</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mức xếp hạng</a:t>
                      </a:r>
                      <a:endParaRPr sz="1800">
                        <a:latin typeface="Calibri"/>
                        <a:ea typeface="Calibri"/>
                        <a:cs typeface="Calibri"/>
                        <a:sym typeface="Calibri"/>
                      </a:endParaRPr>
                    </a:p>
                  </a:txBody>
                  <a:tcPr marT="0" marB="0" marR="68575" marL="68575"/>
                </a:tc>
              </a:tr>
              <a:tr h="920250">
                <a:tc>
                  <a:txBody>
                    <a:bodyPr/>
                    <a:lstStyle/>
                    <a:p>
                      <a:pPr indent="0" lvl="0" marL="0" marR="0" rtl="0" algn="ctr">
                        <a:lnSpc>
                          <a:spcPct val="150000"/>
                        </a:lnSpc>
                        <a:spcBef>
                          <a:spcPts val="0"/>
                        </a:spcBef>
                        <a:spcAft>
                          <a:spcPts val="0"/>
                        </a:spcAft>
                        <a:buNone/>
                      </a:pPr>
                      <a:r>
                        <a:rPr lang="en-US" sz="1800"/>
                        <a:t>12</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Số lượng hóa đơn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số lượng hóa đơn</a:t>
                      </a:r>
                      <a:endParaRPr sz="1800">
                        <a:latin typeface="Calibri"/>
                        <a:ea typeface="Calibri"/>
                        <a:cs typeface="Calibri"/>
                        <a:sym typeface="Calibri"/>
                      </a:endParaRPr>
                    </a:p>
                  </a:txBody>
                  <a:tcPr marT="0" marB="0" marR="68575" marL="68575"/>
                </a:tc>
              </a:tr>
              <a:tr h="435025">
                <a:tc>
                  <a:txBody>
                    <a:bodyPr/>
                    <a:lstStyle/>
                    <a:p>
                      <a:pPr indent="0" lvl="0" marL="0" marR="0" rtl="0" algn="ctr">
                        <a:lnSpc>
                          <a:spcPct val="150000"/>
                        </a:lnSpc>
                        <a:spcBef>
                          <a:spcPts val="0"/>
                        </a:spcBef>
                        <a:spcAft>
                          <a:spcPts val="0"/>
                        </a:spcAft>
                        <a:buNone/>
                      </a:pPr>
                      <a:r>
                        <a:rPr lang="en-US" sz="1800"/>
                        <a:t>13</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Doanh thu</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doanh thu</a:t>
                      </a:r>
                      <a:endParaRPr sz="1800">
                        <a:latin typeface="Calibri"/>
                        <a:ea typeface="Calibri"/>
                        <a:cs typeface="Calibri"/>
                        <a:sym typeface="Calibri"/>
                      </a:endParaRPr>
                    </a:p>
                  </a:txBody>
                  <a:tcPr marT="0" marB="0" marR="68575" marL="68575"/>
                </a:tc>
              </a:tr>
              <a:tr h="435025">
                <a:tc>
                  <a:txBody>
                    <a:bodyPr/>
                    <a:lstStyle/>
                    <a:p>
                      <a:pPr indent="0" lvl="0" marL="0" marR="0" rtl="0" algn="ctr">
                        <a:lnSpc>
                          <a:spcPct val="150000"/>
                        </a:lnSpc>
                        <a:spcBef>
                          <a:spcPts val="0"/>
                        </a:spcBef>
                        <a:spcAft>
                          <a:spcPts val="0"/>
                        </a:spcAft>
                        <a:buNone/>
                      </a:pPr>
                      <a:r>
                        <a:rPr lang="en-US" sz="1800"/>
                        <a:t>14</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TRỞ LẠI</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quay trở lại trang chủ </a:t>
                      </a:r>
                      <a:endParaRPr sz="1800">
                        <a:latin typeface="Calibri"/>
                        <a:ea typeface="Calibri"/>
                        <a:cs typeface="Calibri"/>
                        <a:sym typeface="Calibri"/>
                      </a:endParaRPr>
                    </a:p>
                  </a:txBody>
                  <a:tcPr marT="0" marB="0" marR="68575" marL="68575"/>
                </a:tc>
              </a:tr>
            </a:tbl>
          </a:graphicData>
        </a:graphic>
      </p:graphicFrame>
      <p:cxnSp>
        <p:nvCxnSpPr>
          <p:cNvPr id="695" name="Google Shape;695;p53"/>
          <p:cNvCxnSpPr/>
          <p:nvPr/>
        </p:nvCxnSpPr>
        <p:spPr>
          <a:xfrm>
            <a:off x="8425181" y="2519680"/>
            <a:ext cx="231775" cy="6985"/>
          </a:xfrm>
          <a:prstGeom prst="straightConnector1">
            <a:avLst/>
          </a:prstGeom>
          <a:noFill/>
          <a:ln cap="flat" cmpd="sng" w="9525">
            <a:solidFill>
              <a:schemeClr val="dk1"/>
            </a:solidFill>
            <a:prstDash val="solid"/>
            <a:round/>
            <a:headEnd len="sm" w="sm" type="none"/>
            <a:tailEnd len="sm" w="sm" type="none"/>
          </a:ln>
        </p:spPr>
      </p:cxnSp>
      <p:sp>
        <p:nvSpPr>
          <p:cNvPr id="696" name="Google Shape;696;p53"/>
          <p:cNvSpPr/>
          <p:nvPr/>
        </p:nvSpPr>
        <p:spPr>
          <a:xfrm>
            <a:off x="8636001" y="2400300"/>
            <a:ext cx="457200" cy="309245"/>
          </a:xfrm>
          <a:prstGeom prst="ellipse">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None/>
            </a:pPr>
            <a:r>
              <a:rPr lang="en-US" sz="800">
                <a:solidFill>
                  <a:schemeClr val="dk1"/>
                </a:solidFill>
                <a:latin typeface="Calibri"/>
                <a:ea typeface="Calibri"/>
                <a:cs typeface="Calibri"/>
                <a:sym typeface="Calibri"/>
              </a:rPr>
              <a:t>14</a:t>
            </a:r>
            <a:endParaRPr sz="11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54"/>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702" name="Google Shape;702;p54"/>
          <p:cNvSpPr txBox="1"/>
          <p:nvPr/>
        </p:nvSpPr>
        <p:spPr>
          <a:xfrm>
            <a:off x="0" y="779576"/>
            <a:ext cx="445770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953734"/>
                </a:solidFill>
                <a:latin typeface="Calibri"/>
                <a:ea typeface="Calibri"/>
                <a:cs typeface="Calibri"/>
                <a:sym typeface="Calibri"/>
              </a:rPr>
              <a:t>Trang quản lý hóa đơn</a:t>
            </a:r>
            <a:endParaRPr b="1" sz="3200">
              <a:solidFill>
                <a:srgbClr val="953734"/>
              </a:solidFill>
              <a:latin typeface="Calibri"/>
              <a:ea typeface="Calibri"/>
              <a:cs typeface="Calibri"/>
              <a:sym typeface="Calibri"/>
            </a:endParaRPr>
          </a:p>
        </p:txBody>
      </p:sp>
      <p:sp>
        <p:nvSpPr>
          <p:cNvPr id="703" name="Google Shape;703;p54"/>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4. Thiết Kế Giao Diện</a:t>
            </a:r>
            <a:endParaRPr b="1" sz="4800">
              <a:solidFill>
                <a:srgbClr val="998D38"/>
              </a:solidFill>
              <a:latin typeface="Calibri"/>
              <a:ea typeface="Calibri"/>
              <a:cs typeface="Calibri"/>
              <a:sym typeface="Calibri"/>
            </a:endParaRPr>
          </a:p>
        </p:txBody>
      </p:sp>
      <p:pic>
        <p:nvPicPr>
          <p:cNvPr id="704" name="Google Shape;704;p54"/>
          <p:cNvPicPr preferRelativeResize="0"/>
          <p:nvPr/>
        </p:nvPicPr>
        <p:blipFill rotWithShape="1">
          <a:blip r:embed="rId4">
            <a:alphaModFix/>
          </a:blip>
          <a:srcRect b="0" l="0" r="0" t="0"/>
          <a:stretch/>
        </p:blipFill>
        <p:spPr>
          <a:xfrm>
            <a:off x="213361" y="1673225"/>
            <a:ext cx="9753600" cy="6940550"/>
          </a:xfrm>
          <a:prstGeom prst="rect">
            <a:avLst/>
          </a:prstGeom>
          <a:noFill/>
          <a:ln>
            <a:noFill/>
          </a:ln>
        </p:spPr>
      </p:pic>
      <p:graphicFrame>
        <p:nvGraphicFramePr>
          <p:cNvPr id="705" name="Google Shape;705;p54"/>
          <p:cNvGraphicFramePr/>
          <p:nvPr/>
        </p:nvGraphicFramePr>
        <p:xfrm>
          <a:off x="10477500" y="1700326"/>
          <a:ext cx="3000000" cy="3000000"/>
        </p:xfrm>
        <a:graphic>
          <a:graphicData uri="http://schemas.openxmlformats.org/drawingml/2006/table">
            <a:tbl>
              <a:tblPr bandRow="1" firstCol="1" firstRow="1">
                <a:noFill/>
                <a:tableStyleId>{20C3E85E-E02B-4128-91EF-8C20314F90F3}</a:tableStyleId>
              </a:tblPr>
              <a:tblGrid>
                <a:gridCol w="997775"/>
                <a:gridCol w="1441150"/>
                <a:gridCol w="1551400"/>
                <a:gridCol w="3324875"/>
              </a:tblGrid>
              <a:tr h="305850">
                <a:tc>
                  <a:txBody>
                    <a:bodyPr/>
                    <a:lstStyle/>
                    <a:p>
                      <a:pPr indent="0" lvl="0" marL="0" marR="0" rtl="0" algn="ctr">
                        <a:lnSpc>
                          <a:spcPct val="150000"/>
                        </a:lnSpc>
                        <a:spcBef>
                          <a:spcPts val="0"/>
                        </a:spcBef>
                        <a:spcAft>
                          <a:spcPts val="0"/>
                        </a:spcAft>
                        <a:buNone/>
                      </a:pPr>
                      <a:r>
                        <a:rPr lang="en-US" sz="1800"/>
                        <a:t>STT</a:t>
                      </a:r>
                      <a:endParaRPr sz="1800">
                        <a:latin typeface="Calibri"/>
                        <a:ea typeface="Calibri"/>
                        <a:cs typeface="Calibri"/>
                        <a:sym typeface="Calibri"/>
                      </a:endParaRPr>
                    </a:p>
                  </a:txBody>
                  <a:tcPr marT="0" marB="0" marR="64125" marL="64125"/>
                </a:tc>
                <a:tc>
                  <a:txBody>
                    <a:bodyPr/>
                    <a:lstStyle/>
                    <a:p>
                      <a:pPr indent="0" lvl="0" marL="0" marR="0" rtl="0" algn="ctr">
                        <a:lnSpc>
                          <a:spcPct val="150000"/>
                        </a:lnSpc>
                        <a:spcBef>
                          <a:spcPts val="0"/>
                        </a:spcBef>
                        <a:spcAft>
                          <a:spcPts val="0"/>
                        </a:spcAft>
                        <a:buNone/>
                      </a:pPr>
                      <a:r>
                        <a:rPr lang="en-US" sz="1800"/>
                        <a:t>Tên</a:t>
                      </a:r>
                      <a:endParaRPr sz="1800">
                        <a:latin typeface="Calibri"/>
                        <a:ea typeface="Calibri"/>
                        <a:cs typeface="Calibri"/>
                        <a:sym typeface="Calibri"/>
                      </a:endParaRPr>
                    </a:p>
                  </a:txBody>
                  <a:tcPr marT="0" marB="0" marR="64125" marL="64125"/>
                </a:tc>
                <a:tc>
                  <a:txBody>
                    <a:bodyPr/>
                    <a:lstStyle/>
                    <a:p>
                      <a:pPr indent="0" lvl="0" marL="0" marR="0" rtl="0" algn="ctr">
                        <a:lnSpc>
                          <a:spcPct val="150000"/>
                        </a:lnSpc>
                        <a:spcBef>
                          <a:spcPts val="0"/>
                        </a:spcBef>
                        <a:spcAft>
                          <a:spcPts val="0"/>
                        </a:spcAft>
                        <a:buNone/>
                      </a:pPr>
                      <a:r>
                        <a:rPr lang="en-US" sz="1800"/>
                        <a:t>Kiểu</a:t>
                      </a:r>
                      <a:endParaRPr sz="1800">
                        <a:latin typeface="Calibri"/>
                        <a:ea typeface="Calibri"/>
                        <a:cs typeface="Calibri"/>
                        <a:sym typeface="Calibri"/>
                      </a:endParaRPr>
                    </a:p>
                  </a:txBody>
                  <a:tcPr marT="0" marB="0" marR="64125" marL="64125"/>
                </a:tc>
                <a:tc>
                  <a:txBody>
                    <a:bodyPr/>
                    <a:lstStyle/>
                    <a:p>
                      <a:pPr indent="0" lvl="0" marL="0" marR="0" rtl="0" algn="ctr">
                        <a:lnSpc>
                          <a:spcPct val="150000"/>
                        </a:lnSpc>
                        <a:spcBef>
                          <a:spcPts val="0"/>
                        </a:spcBef>
                        <a:spcAft>
                          <a:spcPts val="0"/>
                        </a:spcAft>
                        <a:buNone/>
                      </a:pPr>
                      <a:r>
                        <a:rPr lang="en-US" sz="1800"/>
                        <a:t>Chức năng</a:t>
                      </a:r>
                      <a:endParaRPr sz="1800">
                        <a:latin typeface="Calibri"/>
                        <a:ea typeface="Calibri"/>
                        <a:cs typeface="Calibri"/>
                        <a:sym typeface="Calibri"/>
                      </a:endParaRPr>
                    </a:p>
                  </a:txBody>
                  <a:tcPr marT="0" marB="0" marR="64125" marL="64125"/>
                </a:tc>
              </a:tr>
              <a:tr h="305850">
                <a:tc>
                  <a:txBody>
                    <a:bodyPr/>
                    <a:lstStyle/>
                    <a:p>
                      <a:pPr indent="0" lvl="0" marL="0" marR="0" rtl="0" algn="ctr">
                        <a:lnSpc>
                          <a:spcPct val="150000"/>
                        </a:lnSpc>
                        <a:spcBef>
                          <a:spcPts val="0"/>
                        </a:spcBef>
                        <a:spcAft>
                          <a:spcPts val="0"/>
                        </a:spcAft>
                        <a:buNone/>
                      </a:pPr>
                      <a:r>
                        <a:rPr lang="en-US" sz="1800"/>
                        <a:t>1</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SearchMAHD</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Nhập mã hóa đơn để tìm kiếm</a:t>
                      </a:r>
                      <a:endParaRPr sz="1800">
                        <a:latin typeface="Calibri"/>
                        <a:ea typeface="Calibri"/>
                        <a:cs typeface="Calibri"/>
                        <a:sym typeface="Calibri"/>
                      </a:endParaRPr>
                    </a:p>
                  </a:txBody>
                  <a:tcPr marT="0" marB="0" marR="64125" marL="64125"/>
                </a:tc>
              </a:tr>
              <a:tr h="305850">
                <a:tc>
                  <a:txBody>
                    <a:bodyPr/>
                    <a:lstStyle/>
                    <a:p>
                      <a:pPr indent="0" lvl="0" marL="0" marR="0" rtl="0" algn="ctr">
                        <a:lnSpc>
                          <a:spcPct val="150000"/>
                        </a:lnSpc>
                        <a:spcBef>
                          <a:spcPts val="0"/>
                        </a:spcBef>
                        <a:spcAft>
                          <a:spcPts val="0"/>
                        </a:spcAft>
                        <a:buNone/>
                      </a:pPr>
                      <a:r>
                        <a:rPr lang="en-US" sz="1800"/>
                        <a:t>2</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Search</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Nhấn để tìm kiếm</a:t>
                      </a:r>
                      <a:endParaRPr sz="1800">
                        <a:latin typeface="Calibri"/>
                        <a:ea typeface="Calibri"/>
                        <a:cs typeface="Calibri"/>
                        <a:sym typeface="Calibri"/>
                      </a:endParaRPr>
                    </a:p>
                  </a:txBody>
                  <a:tcPr marT="0" marB="0" marR="64125" marL="64125"/>
                </a:tc>
              </a:tr>
              <a:tr h="305850">
                <a:tc>
                  <a:txBody>
                    <a:bodyPr/>
                    <a:lstStyle/>
                    <a:p>
                      <a:pPr indent="0" lvl="0" marL="0" marR="0" rtl="0" algn="ctr">
                        <a:lnSpc>
                          <a:spcPct val="150000"/>
                        </a:lnSpc>
                        <a:spcBef>
                          <a:spcPts val="0"/>
                        </a:spcBef>
                        <a:spcAft>
                          <a:spcPts val="0"/>
                        </a:spcAft>
                        <a:buNone/>
                      </a:pPr>
                      <a:r>
                        <a:rPr lang="en-US" sz="1800"/>
                        <a:t>3</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Mã hóa đơn</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Hiển thị mã hóa đơn</a:t>
                      </a:r>
                      <a:endParaRPr sz="1800">
                        <a:latin typeface="Calibri"/>
                        <a:ea typeface="Calibri"/>
                        <a:cs typeface="Calibri"/>
                        <a:sym typeface="Calibri"/>
                      </a:endParaRPr>
                    </a:p>
                  </a:txBody>
                  <a:tcPr marT="0" marB="0" marR="64125" marL="64125"/>
                </a:tc>
              </a:tr>
              <a:tr h="647000">
                <a:tc>
                  <a:txBody>
                    <a:bodyPr/>
                    <a:lstStyle/>
                    <a:p>
                      <a:pPr indent="0" lvl="0" marL="0" marR="0" rtl="0" algn="ctr">
                        <a:lnSpc>
                          <a:spcPct val="150000"/>
                        </a:lnSpc>
                        <a:spcBef>
                          <a:spcPts val="0"/>
                        </a:spcBef>
                        <a:spcAft>
                          <a:spcPts val="0"/>
                        </a:spcAft>
                        <a:buNone/>
                      </a:pPr>
                      <a:r>
                        <a:rPr lang="en-US" sz="1800"/>
                        <a:t>4</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Nhấn để tự động hiển thị mã hóa đơn mới nhất</a:t>
                      </a:r>
                      <a:endParaRPr sz="1800">
                        <a:latin typeface="Calibri"/>
                        <a:ea typeface="Calibri"/>
                        <a:cs typeface="Calibri"/>
                        <a:sym typeface="Calibri"/>
                      </a:endParaRPr>
                    </a:p>
                  </a:txBody>
                  <a:tcPr marT="0" marB="0" marR="64125" marL="64125"/>
                </a:tc>
              </a:tr>
              <a:tr h="305850">
                <a:tc>
                  <a:txBody>
                    <a:bodyPr/>
                    <a:lstStyle/>
                    <a:p>
                      <a:pPr indent="0" lvl="0" marL="0" marR="0" rtl="0" algn="ctr">
                        <a:lnSpc>
                          <a:spcPct val="150000"/>
                        </a:lnSpc>
                        <a:spcBef>
                          <a:spcPts val="0"/>
                        </a:spcBef>
                        <a:spcAft>
                          <a:spcPts val="0"/>
                        </a:spcAft>
                        <a:buNone/>
                      </a:pPr>
                      <a:r>
                        <a:rPr lang="en-US" sz="1800"/>
                        <a:t>5</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Ngày mua</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JDateChooser</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Nhập ngày mua</a:t>
                      </a:r>
                      <a:endParaRPr sz="1800">
                        <a:latin typeface="Calibri"/>
                        <a:ea typeface="Calibri"/>
                        <a:cs typeface="Calibri"/>
                        <a:sym typeface="Calibri"/>
                      </a:endParaRPr>
                    </a:p>
                  </a:txBody>
                  <a:tcPr marT="0" marB="0" marR="64125" marL="64125"/>
                </a:tc>
              </a:tr>
              <a:tr h="305850">
                <a:tc>
                  <a:txBody>
                    <a:bodyPr/>
                    <a:lstStyle/>
                    <a:p>
                      <a:pPr indent="0" lvl="0" marL="0" marR="0" rtl="0" algn="ctr">
                        <a:lnSpc>
                          <a:spcPct val="150000"/>
                        </a:lnSpc>
                        <a:spcBef>
                          <a:spcPts val="0"/>
                        </a:spcBef>
                        <a:spcAft>
                          <a:spcPts val="0"/>
                        </a:spcAft>
                        <a:buNone/>
                      </a:pPr>
                      <a:r>
                        <a:rPr lang="en-US" sz="1800"/>
                        <a:t>6</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Mã nhân viên</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Hiển thị mã nhân viên</a:t>
                      </a:r>
                      <a:endParaRPr sz="1800">
                        <a:latin typeface="Calibri"/>
                        <a:ea typeface="Calibri"/>
                        <a:cs typeface="Calibri"/>
                        <a:sym typeface="Calibri"/>
                      </a:endParaRPr>
                    </a:p>
                  </a:txBody>
                  <a:tcPr marT="0" marB="0" marR="64125" marL="64125"/>
                </a:tc>
              </a:tr>
              <a:tr h="647000">
                <a:tc>
                  <a:txBody>
                    <a:bodyPr/>
                    <a:lstStyle/>
                    <a:p>
                      <a:pPr indent="0" lvl="0" marL="0" marR="0" rtl="0" algn="ctr">
                        <a:lnSpc>
                          <a:spcPct val="150000"/>
                        </a:lnSpc>
                        <a:spcBef>
                          <a:spcPts val="0"/>
                        </a:spcBef>
                        <a:spcAft>
                          <a:spcPts val="0"/>
                        </a:spcAft>
                        <a:buNone/>
                      </a:pPr>
                      <a:r>
                        <a:rPr lang="en-US" sz="1800"/>
                        <a:t>7</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Mã khách hàng</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Nhập mã khách hàng</a:t>
                      </a:r>
                      <a:endParaRPr sz="1800">
                        <a:latin typeface="Calibri"/>
                        <a:ea typeface="Calibri"/>
                        <a:cs typeface="Calibri"/>
                        <a:sym typeface="Calibri"/>
                      </a:endParaRPr>
                    </a:p>
                  </a:txBody>
                  <a:tcPr marT="0" marB="0" marR="64125" marL="64125"/>
                </a:tc>
              </a:tr>
              <a:tr h="305850">
                <a:tc>
                  <a:txBody>
                    <a:bodyPr/>
                    <a:lstStyle/>
                    <a:p>
                      <a:pPr indent="0" lvl="0" marL="0" marR="0" rtl="0" algn="ctr">
                        <a:lnSpc>
                          <a:spcPct val="150000"/>
                        </a:lnSpc>
                        <a:spcBef>
                          <a:spcPts val="0"/>
                        </a:spcBef>
                        <a:spcAft>
                          <a:spcPts val="0"/>
                        </a:spcAft>
                        <a:buNone/>
                      </a:pPr>
                      <a:r>
                        <a:rPr lang="en-US" sz="1800"/>
                        <a:t>8</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Thành tiền</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Hiển thị tổng tiền</a:t>
                      </a:r>
                      <a:endParaRPr sz="1800">
                        <a:latin typeface="Calibri"/>
                        <a:ea typeface="Calibri"/>
                        <a:cs typeface="Calibri"/>
                        <a:sym typeface="Calibri"/>
                      </a:endParaRPr>
                    </a:p>
                  </a:txBody>
                  <a:tcPr marT="0" marB="0" marR="64125" marL="64125"/>
                </a:tc>
              </a:tr>
              <a:tr h="647000">
                <a:tc>
                  <a:txBody>
                    <a:bodyPr/>
                    <a:lstStyle/>
                    <a:p>
                      <a:pPr indent="0" lvl="0" marL="0" marR="0" rtl="0" algn="ctr">
                        <a:lnSpc>
                          <a:spcPct val="150000"/>
                        </a:lnSpc>
                        <a:spcBef>
                          <a:spcPts val="0"/>
                        </a:spcBef>
                        <a:spcAft>
                          <a:spcPts val="0"/>
                        </a:spcAft>
                        <a:buNone/>
                      </a:pPr>
                      <a:r>
                        <a:rPr lang="en-US" sz="1800"/>
                        <a:t>9</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Detail</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Nhấn để vào trang chi tiết hóa đơn</a:t>
                      </a:r>
                      <a:endParaRPr sz="1800">
                        <a:latin typeface="Calibri"/>
                        <a:ea typeface="Calibri"/>
                        <a:cs typeface="Calibri"/>
                        <a:sym typeface="Calibri"/>
                      </a:endParaRPr>
                    </a:p>
                  </a:txBody>
                  <a:tcPr marT="0" marB="0" marR="64125" marL="64125"/>
                </a:tc>
              </a:tr>
              <a:tr h="647000">
                <a:tc>
                  <a:txBody>
                    <a:bodyPr/>
                    <a:lstStyle/>
                    <a:p>
                      <a:pPr indent="0" lvl="0" marL="0" marR="0" rtl="0" algn="ctr">
                        <a:lnSpc>
                          <a:spcPct val="150000"/>
                        </a:lnSpc>
                        <a:spcBef>
                          <a:spcPts val="0"/>
                        </a:spcBef>
                        <a:spcAft>
                          <a:spcPts val="0"/>
                        </a:spcAft>
                        <a:buNone/>
                      </a:pPr>
                      <a:r>
                        <a:rPr lang="en-US" sz="1800"/>
                        <a:t>10</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INSERT</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Nhấn để thực hiện chức năng thêm</a:t>
                      </a:r>
                      <a:endParaRPr sz="1800">
                        <a:latin typeface="Calibri"/>
                        <a:ea typeface="Calibri"/>
                        <a:cs typeface="Calibri"/>
                        <a:sym typeface="Calibri"/>
                      </a:endParaRPr>
                    </a:p>
                  </a:txBody>
                  <a:tcPr marT="0" marB="0" marR="64125" marL="64125"/>
                </a:tc>
              </a:tr>
              <a:tr h="305850">
                <a:tc>
                  <a:txBody>
                    <a:bodyPr/>
                    <a:lstStyle/>
                    <a:p>
                      <a:pPr indent="0" lvl="0" marL="0" marR="0" rtl="0" algn="ctr">
                        <a:lnSpc>
                          <a:spcPct val="150000"/>
                        </a:lnSpc>
                        <a:spcBef>
                          <a:spcPts val="0"/>
                        </a:spcBef>
                        <a:spcAft>
                          <a:spcPts val="0"/>
                        </a:spcAft>
                        <a:buNone/>
                      </a:pPr>
                      <a:r>
                        <a:rPr lang="en-US" sz="1800"/>
                        <a:t>11</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DELETE</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Nhấn để thực hiện chức năng xóa</a:t>
                      </a:r>
                      <a:endParaRPr sz="1800">
                        <a:latin typeface="Calibri"/>
                        <a:ea typeface="Calibri"/>
                        <a:cs typeface="Calibri"/>
                        <a:sym typeface="Calibri"/>
                      </a:endParaRPr>
                    </a:p>
                  </a:txBody>
                  <a:tcPr marT="0" marB="0" marR="64125" marL="64125"/>
                </a:tc>
              </a:tr>
              <a:tr h="305850">
                <a:tc>
                  <a:txBody>
                    <a:bodyPr/>
                    <a:lstStyle/>
                    <a:p>
                      <a:pPr indent="0" lvl="0" marL="0" marR="0" rtl="0" algn="ctr">
                        <a:lnSpc>
                          <a:spcPct val="150000"/>
                        </a:lnSpc>
                        <a:spcBef>
                          <a:spcPts val="0"/>
                        </a:spcBef>
                        <a:spcAft>
                          <a:spcPts val="0"/>
                        </a:spcAft>
                        <a:buNone/>
                      </a:pPr>
                      <a:r>
                        <a:rPr lang="en-US" sz="1800"/>
                        <a:t>12</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UPDATE</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Nhấn để thực hiện chức năng sửa</a:t>
                      </a:r>
                      <a:endParaRPr sz="1800">
                        <a:latin typeface="Calibri"/>
                        <a:ea typeface="Calibri"/>
                        <a:cs typeface="Calibri"/>
                        <a:sym typeface="Calibri"/>
                      </a:endParaRPr>
                    </a:p>
                  </a:txBody>
                  <a:tcPr marT="0" marB="0" marR="64125" marL="64125"/>
                </a:tc>
              </a:tr>
              <a:tr h="647000">
                <a:tc>
                  <a:txBody>
                    <a:bodyPr/>
                    <a:lstStyle/>
                    <a:p>
                      <a:pPr indent="0" lvl="0" marL="0" marR="0" rtl="0" algn="ctr">
                        <a:lnSpc>
                          <a:spcPct val="150000"/>
                        </a:lnSpc>
                        <a:spcBef>
                          <a:spcPts val="0"/>
                        </a:spcBef>
                        <a:spcAft>
                          <a:spcPts val="0"/>
                        </a:spcAft>
                        <a:buNone/>
                      </a:pPr>
                      <a:r>
                        <a:rPr lang="en-US" sz="1800"/>
                        <a:t>13</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REFRESH</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Nhấn để thực hiện chức năng làm mới</a:t>
                      </a:r>
                      <a:endParaRPr sz="1800">
                        <a:latin typeface="Calibri"/>
                        <a:ea typeface="Calibri"/>
                        <a:cs typeface="Calibri"/>
                        <a:sym typeface="Calibri"/>
                      </a:endParaRPr>
                    </a:p>
                  </a:txBody>
                  <a:tcPr marT="0" marB="0" marR="64125" marL="64125"/>
                </a:tc>
              </a:tr>
              <a:tr h="647000">
                <a:tc>
                  <a:txBody>
                    <a:bodyPr/>
                    <a:lstStyle/>
                    <a:p>
                      <a:pPr indent="0" lvl="0" marL="0" marR="0" rtl="0" algn="ctr">
                        <a:lnSpc>
                          <a:spcPct val="150000"/>
                        </a:lnSpc>
                        <a:spcBef>
                          <a:spcPts val="0"/>
                        </a:spcBef>
                        <a:spcAft>
                          <a:spcPts val="0"/>
                        </a:spcAft>
                        <a:buNone/>
                      </a:pPr>
                      <a:r>
                        <a:rPr lang="en-US" sz="1800"/>
                        <a:t>14</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DANH SÁCH HÓA ĐƠN</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JTable</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Hiển thị thông tin của hóa đơn</a:t>
                      </a:r>
                      <a:endParaRPr sz="1800">
                        <a:latin typeface="Calibri"/>
                        <a:ea typeface="Calibri"/>
                        <a:cs typeface="Calibri"/>
                        <a:sym typeface="Calibri"/>
                      </a:endParaRPr>
                    </a:p>
                  </a:txBody>
                  <a:tcPr marT="0" marB="0" marR="64125" marL="64125"/>
                </a:tc>
              </a:tr>
              <a:tr h="305850">
                <a:tc>
                  <a:txBody>
                    <a:bodyPr/>
                    <a:lstStyle/>
                    <a:p>
                      <a:pPr indent="0" lvl="0" marL="0" marR="0" rtl="0" algn="ctr">
                        <a:lnSpc>
                          <a:spcPct val="150000"/>
                        </a:lnSpc>
                        <a:spcBef>
                          <a:spcPts val="0"/>
                        </a:spcBef>
                        <a:spcAft>
                          <a:spcPts val="0"/>
                        </a:spcAft>
                        <a:buNone/>
                      </a:pPr>
                      <a:r>
                        <a:rPr lang="en-US" sz="1800"/>
                        <a:t>15</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TRỞ LẠI</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4125" marL="64125"/>
                </a:tc>
                <a:tc>
                  <a:txBody>
                    <a:bodyPr/>
                    <a:lstStyle/>
                    <a:p>
                      <a:pPr indent="0" lvl="0" marL="0" marR="0" rtl="0" algn="l">
                        <a:lnSpc>
                          <a:spcPct val="150000"/>
                        </a:lnSpc>
                        <a:spcBef>
                          <a:spcPts val="0"/>
                        </a:spcBef>
                        <a:spcAft>
                          <a:spcPts val="0"/>
                        </a:spcAft>
                        <a:buNone/>
                      </a:pPr>
                      <a:r>
                        <a:rPr lang="en-US" sz="1800"/>
                        <a:t>Nhấn để trở lại trang chủ </a:t>
                      </a:r>
                      <a:endParaRPr sz="1800">
                        <a:latin typeface="Calibri"/>
                        <a:ea typeface="Calibri"/>
                        <a:cs typeface="Calibri"/>
                        <a:sym typeface="Calibri"/>
                      </a:endParaRPr>
                    </a:p>
                  </a:txBody>
                  <a:tcPr marT="0" marB="0" marR="64125" marL="641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p55"/>
          <p:cNvPicPr preferRelativeResize="0"/>
          <p:nvPr/>
        </p:nvPicPr>
        <p:blipFill rotWithShape="1">
          <a:blip r:embed="rId3">
            <a:alphaModFix amt="34000"/>
          </a:blip>
          <a:srcRect b="10352" l="0" r="0" t="10352"/>
          <a:stretch/>
        </p:blipFill>
        <p:spPr>
          <a:xfrm>
            <a:off x="29497" y="0"/>
            <a:ext cx="18288000" cy="10287000"/>
          </a:xfrm>
          <a:prstGeom prst="rect">
            <a:avLst/>
          </a:prstGeom>
          <a:noFill/>
          <a:ln>
            <a:noFill/>
          </a:ln>
        </p:spPr>
      </p:pic>
      <p:sp>
        <p:nvSpPr>
          <p:cNvPr id="711" name="Google Shape;711;p55"/>
          <p:cNvSpPr txBox="1"/>
          <p:nvPr/>
        </p:nvSpPr>
        <p:spPr>
          <a:xfrm>
            <a:off x="-381000" y="877185"/>
            <a:ext cx="1276200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953734"/>
                </a:solidFill>
                <a:latin typeface="Calibri"/>
                <a:ea typeface="Calibri"/>
                <a:cs typeface="Calibri"/>
                <a:sym typeface="Calibri"/>
              </a:rPr>
              <a:t>Trang chi tiết hóa đơn khi ấn nút detail mà chưa xác định mã hóa đơn</a:t>
            </a:r>
            <a:endParaRPr b="1" sz="3200">
              <a:solidFill>
                <a:srgbClr val="953734"/>
              </a:solidFill>
              <a:latin typeface="Calibri"/>
              <a:ea typeface="Calibri"/>
              <a:cs typeface="Calibri"/>
              <a:sym typeface="Calibri"/>
            </a:endParaRPr>
          </a:p>
        </p:txBody>
      </p:sp>
      <p:sp>
        <p:nvSpPr>
          <p:cNvPr id="712" name="Google Shape;712;p55"/>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4. Thiết Kế Giao Diện</a:t>
            </a:r>
            <a:endParaRPr b="1" sz="4800">
              <a:solidFill>
                <a:srgbClr val="998D38"/>
              </a:solidFill>
              <a:latin typeface="Calibri"/>
              <a:ea typeface="Calibri"/>
              <a:cs typeface="Calibri"/>
              <a:sym typeface="Calibri"/>
            </a:endParaRPr>
          </a:p>
        </p:txBody>
      </p:sp>
      <p:pic>
        <p:nvPicPr>
          <p:cNvPr descr="A screenshot of a computer&#10;&#10;Description automatically generated with medium confidence" id="713" name="Google Shape;713;p55"/>
          <p:cNvPicPr preferRelativeResize="0"/>
          <p:nvPr/>
        </p:nvPicPr>
        <p:blipFill rotWithShape="1">
          <a:blip r:embed="rId4">
            <a:alphaModFix/>
          </a:blip>
          <a:srcRect b="0" l="0" r="0" t="0"/>
          <a:stretch/>
        </p:blipFill>
        <p:spPr>
          <a:xfrm>
            <a:off x="118950" y="1696031"/>
            <a:ext cx="9658002" cy="6014693"/>
          </a:xfrm>
          <a:prstGeom prst="rect">
            <a:avLst/>
          </a:prstGeom>
          <a:noFill/>
          <a:ln>
            <a:noFill/>
          </a:ln>
        </p:spPr>
      </p:pic>
      <p:graphicFrame>
        <p:nvGraphicFramePr>
          <p:cNvPr id="714" name="Google Shape;714;p55"/>
          <p:cNvGraphicFramePr/>
          <p:nvPr/>
        </p:nvGraphicFramePr>
        <p:xfrm>
          <a:off x="10065027" y="1730624"/>
          <a:ext cx="3000000" cy="3000000"/>
        </p:xfrm>
        <a:graphic>
          <a:graphicData uri="http://schemas.openxmlformats.org/drawingml/2006/table">
            <a:tbl>
              <a:tblPr bandRow="1" firstCol="1" firstRow="1">
                <a:noFill/>
                <a:tableStyleId>{20C3E85E-E02B-4128-91EF-8C20314F90F3}</a:tableStyleId>
              </a:tblPr>
              <a:tblGrid>
                <a:gridCol w="1086325"/>
                <a:gridCol w="1569050"/>
                <a:gridCol w="1689075"/>
                <a:gridCol w="3619950"/>
              </a:tblGrid>
              <a:tr h="340450">
                <a:tc>
                  <a:txBody>
                    <a:bodyPr/>
                    <a:lstStyle/>
                    <a:p>
                      <a:pPr indent="0" lvl="0" marL="0" marR="0" rtl="0" algn="ctr">
                        <a:lnSpc>
                          <a:spcPct val="150000"/>
                        </a:lnSpc>
                        <a:spcBef>
                          <a:spcPts val="0"/>
                        </a:spcBef>
                        <a:spcAft>
                          <a:spcPts val="0"/>
                        </a:spcAft>
                        <a:buNone/>
                      </a:pPr>
                      <a:r>
                        <a:rPr lang="en-US" sz="1800"/>
                        <a:t>STT</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Tên</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Kiểu</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Chức năng</a:t>
                      </a:r>
                      <a:endParaRPr sz="1800">
                        <a:latin typeface="Calibri"/>
                        <a:ea typeface="Calibri"/>
                        <a:cs typeface="Calibri"/>
                        <a:sym typeface="Calibri"/>
                      </a:endParaRPr>
                    </a:p>
                  </a:txBody>
                  <a:tcPr marT="0" marB="0" marR="68575" marL="68575"/>
                </a:tc>
              </a:tr>
              <a:tr h="340450">
                <a:tc>
                  <a:txBody>
                    <a:bodyPr/>
                    <a:lstStyle/>
                    <a:p>
                      <a:pPr indent="0" lvl="0" marL="0" marR="0" rtl="0" algn="ctr">
                        <a:lnSpc>
                          <a:spcPct val="150000"/>
                        </a:lnSpc>
                        <a:spcBef>
                          <a:spcPts val="0"/>
                        </a:spcBef>
                        <a:spcAft>
                          <a:spcPts val="0"/>
                        </a:spcAft>
                        <a:buNone/>
                      </a:pPr>
                      <a:r>
                        <a:rPr lang="en-US" sz="1800"/>
                        <a:t>1</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Mã hóa đơn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Nhập mã hóa đơn</a:t>
                      </a:r>
                      <a:endParaRPr sz="1800">
                        <a:latin typeface="Calibri"/>
                        <a:ea typeface="Calibri"/>
                        <a:cs typeface="Calibri"/>
                        <a:sym typeface="Calibri"/>
                      </a:endParaRPr>
                    </a:p>
                  </a:txBody>
                  <a:tcPr marT="0" marB="0" marR="68575" marL="68575"/>
                </a:tc>
              </a:tr>
              <a:tr h="340450">
                <a:tc>
                  <a:txBody>
                    <a:bodyPr/>
                    <a:lstStyle/>
                    <a:p>
                      <a:pPr indent="0" lvl="0" marL="0" marR="0" rtl="0" algn="ctr">
                        <a:lnSpc>
                          <a:spcPct val="150000"/>
                        </a:lnSpc>
                        <a:spcBef>
                          <a:spcPts val="0"/>
                        </a:spcBef>
                        <a:spcAft>
                          <a:spcPts val="0"/>
                        </a:spcAft>
                        <a:buNone/>
                      </a:pPr>
                      <a:r>
                        <a:rPr lang="en-US" sz="1800"/>
                        <a:t>2</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Mã sách</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mã sách</a:t>
                      </a:r>
                      <a:endParaRPr sz="1800">
                        <a:latin typeface="Calibri"/>
                        <a:ea typeface="Calibri"/>
                        <a:cs typeface="Calibri"/>
                        <a:sym typeface="Calibri"/>
                      </a:endParaRPr>
                    </a:p>
                  </a:txBody>
                  <a:tcPr marT="0" marB="0" marR="68575" marL="68575"/>
                </a:tc>
              </a:tr>
              <a:tr h="340450">
                <a:tc>
                  <a:txBody>
                    <a:bodyPr/>
                    <a:lstStyle/>
                    <a:p>
                      <a:pPr indent="0" lvl="0" marL="0" marR="0" rtl="0" algn="ctr">
                        <a:lnSpc>
                          <a:spcPct val="150000"/>
                        </a:lnSpc>
                        <a:spcBef>
                          <a:spcPts val="0"/>
                        </a:spcBef>
                        <a:spcAft>
                          <a:spcPts val="0"/>
                        </a:spcAft>
                        <a:buNone/>
                      </a:pPr>
                      <a:r>
                        <a:rPr lang="en-US" sz="1800"/>
                        <a:t>3</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SearchMaSach</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Nhập mã sách</a:t>
                      </a:r>
                      <a:endParaRPr sz="1800">
                        <a:latin typeface="Calibri"/>
                        <a:ea typeface="Calibri"/>
                        <a:cs typeface="Calibri"/>
                        <a:sym typeface="Calibri"/>
                      </a:endParaRPr>
                    </a:p>
                  </a:txBody>
                  <a:tcPr marT="0" marB="0" marR="68575" marL="68575"/>
                </a:tc>
              </a:tr>
              <a:tr h="340450">
                <a:tc>
                  <a:txBody>
                    <a:bodyPr/>
                    <a:lstStyle/>
                    <a:p>
                      <a:pPr indent="0" lvl="0" marL="0" marR="0" rtl="0" algn="ctr">
                        <a:lnSpc>
                          <a:spcPct val="150000"/>
                        </a:lnSpc>
                        <a:spcBef>
                          <a:spcPts val="0"/>
                        </a:spcBef>
                        <a:spcAft>
                          <a:spcPts val="0"/>
                        </a:spcAft>
                        <a:buNone/>
                      </a:pPr>
                      <a:r>
                        <a:rPr lang="en-US" sz="1800"/>
                        <a:t>4</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S</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tìm mã sách</a:t>
                      </a:r>
                      <a:endParaRPr sz="1800">
                        <a:latin typeface="Calibri"/>
                        <a:ea typeface="Calibri"/>
                        <a:cs typeface="Calibri"/>
                        <a:sym typeface="Calibri"/>
                      </a:endParaRPr>
                    </a:p>
                  </a:txBody>
                  <a:tcPr marT="0" marB="0" marR="68575" marL="68575"/>
                </a:tc>
              </a:tr>
              <a:tr h="340450">
                <a:tc>
                  <a:txBody>
                    <a:bodyPr/>
                    <a:lstStyle/>
                    <a:p>
                      <a:pPr indent="0" lvl="0" marL="0" marR="0" rtl="0" algn="ctr">
                        <a:lnSpc>
                          <a:spcPct val="150000"/>
                        </a:lnSpc>
                        <a:spcBef>
                          <a:spcPts val="0"/>
                        </a:spcBef>
                        <a:spcAft>
                          <a:spcPts val="0"/>
                        </a:spcAft>
                        <a:buNone/>
                      </a:pPr>
                      <a:r>
                        <a:rPr lang="en-US" sz="1800"/>
                        <a:t>5</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Tên sách</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JDateChooser</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tên sách</a:t>
                      </a:r>
                      <a:endParaRPr sz="1800">
                        <a:latin typeface="Calibri"/>
                        <a:ea typeface="Calibri"/>
                        <a:cs typeface="Calibri"/>
                        <a:sym typeface="Calibri"/>
                      </a:endParaRPr>
                    </a:p>
                  </a:txBody>
                  <a:tcPr marT="0" marB="0" marR="68575" marL="68575"/>
                </a:tc>
              </a:tr>
              <a:tr h="340450">
                <a:tc>
                  <a:txBody>
                    <a:bodyPr/>
                    <a:lstStyle/>
                    <a:p>
                      <a:pPr indent="0" lvl="0" marL="0" marR="0" rtl="0" algn="ctr">
                        <a:lnSpc>
                          <a:spcPct val="150000"/>
                        </a:lnSpc>
                        <a:spcBef>
                          <a:spcPts val="0"/>
                        </a:spcBef>
                        <a:spcAft>
                          <a:spcPts val="0"/>
                        </a:spcAft>
                        <a:buNone/>
                      </a:pPr>
                      <a:r>
                        <a:rPr lang="en-US" sz="1800"/>
                        <a:t>6</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Số lượng </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Nhập số lượng</a:t>
                      </a:r>
                      <a:endParaRPr sz="1800">
                        <a:latin typeface="Calibri"/>
                        <a:ea typeface="Calibri"/>
                        <a:cs typeface="Calibri"/>
                        <a:sym typeface="Calibri"/>
                      </a:endParaRPr>
                    </a:p>
                  </a:txBody>
                  <a:tcPr marT="0" marB="0" marR="68575" marL="68575"/>
                </a:tc>
              </a:tr>
              <a:tr h="340450">
                <a:tc>
                  <a:txBody>
                    <a:bodyPr/>
                    <a:lstStyle/>
                    <a:p>
                      <a:pPr indent="0" lvl="0" marL="0" marR="0" rtl="0" algn="ctr">
                        <a:lnSpc>
                          <a:spcPct val="150000"/>
                        </a:lnSpc>
                        <a:spcBef>
                          <a:spcPts val="0"/>
                        </a:spcBef>
                        <a:spcAft>
                          <a:spcPts val="0"/>
                        </a:spcAft>
                        <a:buNone/>
                      </a:pPr>
                      <a:r>
                        <a:rPr lang="en-US" sz="1800"/>
                        <a:t>7</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Giá </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giá</a:t>
                      </a:r>
                      <a:endParaRPr sz="1800">
                        <a:latin typeface="Calibri"/>
                        <a:ea typeface="Calibri"/>
                        <a:cs typeface="Calibri"/>
                        <a:sym typeface="Calibri"/>
                      </a:endParaRPr>
                    </a:p>
                  </a:txBody>
                  <a:tcPr marT="0" marB="0" marR="68575" marL="68575"/>
                </a:tc>
              </a:tr>
              <a:tr h="340450">
                <a:tc>
                  <a:txBody>
                    <a:bodyPr/>
                    <a:lstStyle/>
                    <a:p>
                      <a:pPr indent="0" lvl="0" marL="0" marR="0" rtl="0" algn="ctr">
                        <a:lnSpc>
                          <a:spcPct val="150000"/>
                        </a:lnSpc>
                        <a:spcBef>
                          <a:spcPts val="0"/>
                        </a:spcBef>
                        <a:spcAft>
                          <a:spcPts val="0"/>
                        </a:spcAft>
                        <a:buNone/>
                      </a:pPr>
                      <a:r>
                        <a:rPr lang="en-US" sz="1800"/>
                        <a:t>8</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INSERT</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thực hiện chức năng thêm</a:t>
                      </a:r>
                      <a:endParaRPr sz="1800">
                        <a:latin typeface="Calibri"/>
                        <a:ea typeface="Calibri"/>
                        <a:cs typeface="Calibri"/>
                        <a:sym typeface="Calibri"/>
                      </a:endParaRPr>
                    </a:p>
                  </a:txBody>
                  <a:tcPr marT="0" marB="0" marR="68575" marL="68575"/>
                </a:tc>
              </a:tr>
              <a:tr h="340450">
                <a:tc>
                  <a:txBody>
                    <a:bodyPr/>
                    <a:lstStyle/>
                    <a:p>
                      <a:pPr indent="0" lvl="0" marL="0" marR="0" rtl="0" algn="ctr">
                        <a:lnSpc>
                          <a:spcPct val="150000"/>
                        </a:lnSpc>
                        <a:spcBef>
                          <a:spcPts val="0"/>
                        </a:spcBef>
                        <a:spcAft>
                          <a:spcPts val="0"/>
                        </a:spcAft>
                        <a:buNone/>
                      </a:pPr>
                      <a:r>
                        <a:rPr lang="en-US" sz="1800"/>
                        <a:t>9</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DELETE</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thực hiện chức năng xóa</a:t>
                      </a:r>
                      <a:endParaRPr sz="1800">
                        <a:latin typeface="Calibri"/>
                        <a:ea typeface="Calibri"/>
                        <a:cs typeface="Calibri"/>
                        <a:sym typeface="Calibri"/>
                      </a:endParaRPr>
                    </a:p>
                  </a:txBody>
                  <a:tcPr marT="0" marB="0" marR="68575" marL="68575"/>
                </a:tc>
              </a:tr>
              <a:tr h="340450">
                <a:tc>
                  <a:txBody>
                    <a:bodyPr/>
                    <a:lstStyle/>
                    <a:p>
                      <a:pPr indent="0" lvl="0" marL="0" marR="0" rtl="0" algn="ctr">
                        <a:lnSpc>
                          <a:spcPct val="150000"/>
                        </a:lnSpc>
                        <a:spcBef>
                          <a:spcPts val="0"/>
                        </a:spcBef>
                        <a:spcAft>
                          <a:spcPts val="0"/>
                        </a:spcAft>
                        <a:buNone/>
                      </a:pPr>
                      <a:r>
                        <a:rPr lang="en-US" sz="1800"/>
                        <a:t>10</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UPDATE</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thực hiện chức năng sửa</a:t>
                      </a:r>
                      <a:endParaRPr sz="1800">
                        <a:latin typeface="Calibri"/>
                        <a:ea typeface="Calibri"/>
                        <a:cs typeface="Calibri"/>
                        <a:sym typeface="Calibri"/>
                      </a:endParaRPr>
                    </a:p>
                  </a:txBody>
                  <a:tcPr marT="0" marB="0" marR="68575" marL="68575"/>
                </a:tc>
              </a:tr>
              <a:tr h="720150">
                <a:tc>
                  <a:txBody>
                    <a:bodyPr/>
                    <a:lstStyle/>
                    <a:p>
                      <a:pPr indent="0" lvl="0" marL="0" marR="0" rtl="0" algn="ctr">
                        <a:lnSpc>
                          <a:spcPct val="150000"/>
                        </a:lnSpc>
                        <a:spcBef>
                          <a:spcPts val="0"/>
                        </a:spcBef>
                        <a:spcAft>
                          <a:spcPts val="0"/>
                        </a:spcAft>
                        <a:buNone/>
                      </a:pPr>
                      <a:r>
                        <a:rPr lang="en-US" sz="1800"/>
                        <a:t>11</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REFRESH</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thực hiện chức năng làm mới</a:t>
                      </a:r>
                      <a:endParaRPr sz="1800">
                        <a:latin typeface="Calibri"/>
                        <a:ea typeface="Calibri"/>
                        <a:cs typeface="Calibri"/>
                        <a:sym typeface="Calibri"/>
                      </a:endParaRPr>
                    </a:p>
                  </a:txBody>
                  <a:tcPr marT="0" marB="0" marR="68575" marL="68575"/>
                </a:tc>
              </a:tr>
              <a:tr h="340450">
                <a:tc>
                  <a:txBody>
                    <a:bodyPr/>
                    <a:lstStyle/>
                    <a:p>
                      <a:pPr indent="0" lvl="0" marL="0" marR="0" rtl="0" algn="ctr">
                        <a:lnSpc>
                          <a:spcPct val="150000"/>
                        </a:lnSpc>
                        <a:spcBef>
                          <a:spcPts val="0"/>
                        </a:spcBef>
                        <a:spcAft>
                          <a:spcPts val="0"/>
                        </a:spcAft>
                        <a:buNone/>
                      </a:pPr>
                      <a:r>
                        <a:rPr lang="en-US" sz="1800"/>
                        <a:t>12</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PRINT</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in hóa đơn</a:t>
                      </a:r>
                      <a:endParaRPr sz="1800">
                        <a:latin typeface="Calibri"/>
                        <a:ea typeface="Calibri"/>
                        <a:cs typeface="Calibri"/>
                        <a:sym typeface="Calibri"/>
                      </a:endParaRPr>
                    </a:p>
                  </a:txBody>
                  <a:tcPr marT="0" marB="0" marR="68575" marL="68575"/>
                </a:tc>
              </a:tr>
              <a:tr h="340450">
                <a:tc>
                  <a:txBody>
                    <a:bodyPr/>
                    <a:lstStyle/>
                    <a:p>
                      <a:pPr indent="0" lvl="0" marL="0" marR="0" rtl="0" algn="ctr">
                        <a:lnSpc>
                          <a:spcPct val="150000"/>
                        </a:lnSpc>
                        <a:spcBef>
                          <a:spcPts val="0"/>
                        </a:spcBef>
                        <a:spcAft>
                          <a:spcPts val="0"/>
                        </a:spcAft>
                        <a:buNone/>
                      </a:pPr>
                      <a:r>
                        <a:rPr lang="en-US" sz="1800"/>
                        <a:t>13</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BẢNG CTHD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JTable</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thông tin của CTHD</a:t>
                      </a:r>
                      <a:endParaRPr sz="1800">
                        <a:latin typeface="Calibri"/>
                        <a:ea typeface="Calibri"/>
                        <a:cs typeface="Calibri"/>
                        <a:sym typeface="Calibri"/>
                      </a:endParaRPr>
                    </a:p>
                  </a:txBody>
                  <a:tcPr marT="0" marB="0" marR="68575" marL="68575"/>
                </a:tc>
              </a:tr>
              <a:tr h="340450">
                <a:tc>
                  <a:txBody>
                    <a:bodyPr/>
                    <a:lstStyle/>
                    <a:p>
                      <a:pPr indent="0" lvl="0" marL="0" marR="0" rtl="0" algn="ctr">
                        <a:lnSpc>
                          <a:spcPct val="150000"/>
                        </a:lnSpc>
                        <a:spcBef>
                          <a:spcPts val="0"/>
                        </a:spcBef>
                        <a:spcAft>
                          <a:spcPts val="0"/>
                        </a:spcAft>
                        <a:buNone/>
                      </a:pPr>
                      <a:r>
                        <a:rPr lang="en-US" sz="1800"/>
                        <a:t>14</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TRỞ LẠI</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trở lại trang hóa đơn</a:t>
                      </a:r>
                      <a:endParaRPr sz="1800">
                        <a:latin typeface="Calibri"/>
                        <a:ea typeface="Calibri"/>
                        <a:cs typeface="Calibri"/>
                        <a:sym typeface="Calibri"/>
                      </a:endParaRPr>
                    </a:p>
                  </a:txBody>
                  <a:tcPr marT="0" marB="0" marR="68575" marL="6857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id="719" name="Google Shape;719;p56"/>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720" name="Google Shape;720;p56"/>
          <p:cNvSpPr txBox="1"/>
          <p:nvPr/>
        </p:nvSpPr>
        <p:spPr>
          <a:xfrm>
            <a:off x="1981200" y="2171700"/>
            <a:ext cx="4495800"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rgbClr val="953734"/>
                </a:solidFill>
                <a:latin typeface="Calibri"/>
                <a:ea typeface="Calibri"/>
                <a:cs typeface="Calibri"/>
                <a:sym typeface="Calibri"/>
              </a:rPr>
              <a:t>Trang in hóa đơn khi nhấn nút PRINT ở giao diện CTHD</a:t>
            </a:r>
            <a:endParaRPr b="1" sz="4800">
              <a:solidFill>
                <a:srgbClr val="953734"/>
              </a:solidFill>
              <a:latin typeface="Calibri"/>
              <a:ea typeface="Calibri"/>
              <a:cs typeface="Calibri"/>
              <a:sym typeface="Calibri"/>
            </a:endParaRPr>
          </a:p>
        </p:txBody>
      </p:sp>
      <p:pic>
        <p:nvPicPr>
          <p:cNvPr id="721" name="Google Shape;721;p56"/>
          <p:cNvPicPr preferRelativeResize="0"/>
          <p:nvPr/>
        </p:nvPicPr>
        <p:blipFill rotWithShape="1">
          <a:blip r:embed="rId4">
            <a:alphaModFix/>
          </a:blip>
          <a:srcRect b="0" l="0" r="0" t="0"/>
          <a:stretch/>
        </p:blipFill>
        <p:spPr>
          <a:xfrm>
            <a:off x="8610600" y="708491"/>
            <a:ext cx="6781800" cy="9498293"/>
          </a:xfrm>
          <a:prstGeom prst="rect">
            <a:avLst/>
          </a:prstGeom>
          <a:noFill/>
          <a:ln>
            <a:noFill/>
          </a:ln>
        </p:spPr>
      </p:pic>
      <p:sp>
        <p:nvSpPr>
          <p:cNvPr id="722" name="Google Shape;722;p56"/>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4. Thiết Kế Giao Diện</a:t>
            </a:r>
            <a:endParaRPr b="1" sz="4800">
              <a:solidFill>
                <a:srgbClr val="998D3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57"/>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728" name="Google Shape;728;p57"/>
          <p:cNvSpPr txBox="1"/>
          <p:nvPr/>
        </p:nvSpPr>
        <p:spPr>
          <a:xfrm>
            <a:off x="-609600" y="718202"/>
            <a:ext cx="43434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rgbClr val="953734"/>
                </a:solidFill>
                <a:latin typeface="Calibri"/>
                <a:ea typeface="Calibri"/>
                <a:cs typeface="Calibri"/>
                <a:sym typeface="Calibri"/>
              </a:rPr>
              <a:t>Trang sách</a:t>
            </a:r>
            <a:endParaRPr b="1" sz="4000">
              <a:solidFill>
                <a:srgbClr val="953734"/>
              </a:solidFill>
              <a:latin typeface="Calibri"/>
              <a:ea typeface="Calibri"/>
              <a:cs typeface="Calibri"/>
              <a:sym typeface="Calibri"/>
            </a:endParaRPr>
          </a:p>
        </p:txBody>
      </p:sp>
      <p:sp>
        <p:nvSpPr>
          <p:cNvPr id="729" name="Google Shape;729;p57"/>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4. Thiết Kế Giao Diện</a:t>
            </a:r>
            <a:endParaRPr b="1" sz="4800">
              <a:solidFill>
                <a:srgbClr val="998D38"/>
              </a:solidFill>
              <a:latin typeface="Calibri"/>
              <a:ea typeface="Calibri"/>
              <a:cs typeface="Calibri"/>
              <a:sym typeface="Calibri"/>
            </a:endParaRPr>
          </a:p>
        </p:txBody>
      </p:sp>
      <p:pic>
        <p:nvPicPr>
          <p:cNvPr descr="A screenshot of a computer&#10;&#10;Description automatically generated with medium confidence" id="730" name="Google Shape;730;p57"/>
          <p:cNvPicPr preferRelativeResize="0"/>
          <p:nvPr/>
        </p:nvPicPr>
        <p:blipFill rotWithShape="1">
          <a:blip r:embed="rId4">
            <a:alphaModFix/>
          </a:blip>
          <a:srcRect b="0" l="0" r="0" t="0"/>
          <a:stretch/>
        </p:blipFill>
        <p:spPr>
          <a:xfrm>
            <a:off x="228600" y="1608602"/>
            <a:ext cx="9220201" cy="6563916"/>
          </a:xfrm>
          <a:prstGeom prst="rect">
            <a:avLst/>
          </a:prstGeom>
          <a:noFill/>
          <a:ln>
            <a:noFill/>
          </a:ln>
        </p:spPr>
      </p:pic>
      <p:graphicFrame>
        <p:nvGraphicFramePr>
          <p:cNvPr id="731" name="Google Shape;731;p57"/>
          <p:cNvGraphicFramePr/>
          <p:nvPr/>
        </p:nvGraphicFramePr>
        <p:xfrm>
          <a:off x="9906000" y="1874960"/>
          <a:ext cx="3000000" cy="3000000"/>
        </p:xfrm>
        <a:graphic>
          <a:graphicData uri="http://schemas.openxmlformats.org/drawingml/2006/table">
            <a:tbl>
              <a:tblPr bandRow="1" firstCol="1" firstRow="1">
                <a:noFill/>
                <a:tableStyleId>{20C3E85E-E02B-4128-91EF-8C20314F90F3}</a:tableStyleId>
              </a:tblPr>
              <a:tblGrid>
                <a:gridCol w="976775"/>
                <a:gridCol w="1410800"/>
                <a:gridCol w="1518750"/>
                <a:gridCol w="3254900"/>
              </a:tblGrid>
              <a:tr h="732775">
                <a:tc>
                  <a:txBody>
                    <a:bodyPr/>
                    <a:lstStyle/>
                    <a:p>
                      <a:pPr indent="0" lvl="0" marL="0" marR="0" rtl="0" algn="ctr">
                        <a:lnSpc>
                          <a:spcPct val="150000"/>
                        </a:lnSpc>
                        <a:spcBef>
                          <a:spcPts val="0"/>
                        </a:spcBef>
                        <a:spcAft>
                          <a:spcPts val="0"/>
                        </a:spcAft>
                        <a:buNone/>
                      </a:pPr>
                      <a:r>
                        <a:rPr lang="en-US" sz="1800"/>
                        <a:t>STT</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Tên</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Kiểu</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Chức năng</a:t>
                      </a:r>
                      <a:endParaRPr sz="1800">
                        <a:latin typeface="Calibri"/>
                        <a:ea typeface="Calibri"/>
                        <a:cs typeface="Calibri"/>
                        <a:sym typeface="Calibri"/>
                      </a:endParaRPr>
                    </a:p>
                  </a:txBody>
                  <a:tcPr marT="0" marB="0" marR="68575" marL="68575"/>
                </a:tc>
              </a:tr>
              <a:tr h="1550050">
                <a:tc>
                  <a:txBody>
                    <a:bodyPr/>
                    <a:lstStyle/>
                    <a:p>
                      <a:pPr indent="0" lvl="0" marL="0" marR="0" rtl="0" algn="ctr">
                        <a:lnSpc>
                          <a:spcPct val="150000"/>
                        </a:lnSpc>
                        <a:spcBef>
                          <a:spcPts val="0"/>
                        </a:spcBef>
                        <a:spcAft>
                          <a:spcPts val="0"/>
                        </a:spcAft>
                        <a:buNone/>
                      </a:pPr>
                      <a:r>
                        <a:rPr lang="en-US" sz="1800"/>
                        <a:t>1</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Nhập thông tin cần tìm</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Nhập thông tin sách cần tìm </a:t>
                      </a:r>
                      <a:endParaRPr sz="1800">
                        <a:latin typeface="Calibri"/>
                        <a:ea typeface="Calibri"/>
                        <a:cs typeface="Calibri"/>
                        <a:sym typeface="Calibri"/>
                      </a:endParaRPr>
                    </a:p>
                  </a:txBody>
                  <a:tcPr marT="0" marB="0" marR="68575" marL="68575"/>
                </a:tc>
              </a:tr>
              <a:tr h="1550050">
                <a:tc>
                  <a:txBody>
                    <a:bodyPr/>
                    <a:lstStyle/>
                    <a:p>
                      <a:pPr indent="0" lvl="0" marL="0" marR="0" rtl="0" algn="ctr">
                        <a:lnSpc>
                          <a:spcPct val="150000"/>
                        </a:lnSpc>
                        <a:spcBef>
                          <a:spcPts val="0"/>
                        </a:spcBef>
                        <a:spcAft>
                          <a:spcPts val="0"/>
                        </a:spcAft>
                        <a:buNone/>
                      </a:pPr>
                      <a:r>
                        <a:rPr lang="en-US" sz="1800"/>
                        <a:t>2</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Bảng thông tin sách </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JTable</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thông tin của sách</a:t>
                      </a:r>
                      <a:endParaRPr sz="1800">
                        <a:latin typeface="Calibri"/>
                        <a:ea typeface="Calibri"/>
                        <a:cs typeface="Calibri"/>
                        <a:sym typeface="Calibri"/>
                      </a:endParaRPr>
                    </a:p>
                  </a:txBody>
                  <a:tcPr marT="0" marB="0" marR="68575" marL="68575"/>
                </a:tc>
              </a:tr>
              <a:tr h="732775">
                <a:tc>
                  <a:txBody>
                    <a:bodyPr/>
                    <a:lstStyle/>
                    <a:p>
                      <a:pPr indent="0" lvl="0" marL="0" marR="0" rtl="0" algn="ctr">
                        <a:lnSpc>
                          <a:spcPct val="150000"/>
                        </a:lnSpc>
                        <a:spcBef>
                          <a:spcPts val="0"/>
                        </a:spcBef>
                        <a:spcAft>
                          <a:spcPts val="0"/>
                        </a:spcAft>
                        <a:buNone/>
                      </a:pPr>
                      <a:r>
                        <a:rPr lang="en-US" sz="1800"/>
                        <a:t>3</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Hình ảnh</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JLabel</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hình ảnh của sách</a:t>
                      </a:r>
                      <a:endParaRPr sz="1800">
                        <a:latin typeface="Calibri"/>
                        <a:ea typeface="Calibri"/>
                        <a:cs typeface="Calibri"/>
                        <a:sym typeface="Calibri"/>
                      </a:endParaRPr>
                    </a:p>
                  </a:txBody>
                  <a:tcPr marT="0" marB="0" marR="68575" marL="68575"/>
                </a:tc>
              </a:tr>
              <a:tr h="732775">
                <a:tc>
                  <a:txBody>
                    <a:bodyPr/>
                    <a:lstStyle/>
                    <a:p>
                      <a:pPr indent="0" lvl="0" marL="0" marR="0" rtl="0" algn="ctr">
                        <a:lnSpc>
                          <a:spcPct val="150000"/>
                        </a:lnSpc>
                        <a:spcBef>
                          <a:spcPts val="0"/>
                        </a:spcBef>
                        <a:spcAft>
                          <a:spcPts val="0"/>
                        </a:spcAft>
                        <a:buNone/>
                      </a:pPr>
                      <a:r>
                        <a:rPr lang="en-US" sz="1800"/>
                        <a:t>4</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Tóm tắt</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JScrollPane</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tóm tắt của sách</a:t>
                      </a:r>
                      <a:endParaRPr sz="1800">
                        <a:latin typeface="Calibri"/>
                        <a:ea typeface="Calibri"/>
                        <a:cs typeface="Calibri"/>
                        <a:sym typeface="Calibri"/>
                      </a:endParaRPr>
                    </a:p>
                  </a:txBody>
                  <a:tcPr marT="0" marB="0" marR="68575" marL="68575"/>
                </a:tc>
              </a:tr>
              <a:tr h="732775">
                <a:tc>
                  <a:txBody>
                    <a:bodyPr/>
                    <a:lstStyle/>
                    <a:p>
                      <a:pPr indent="0" lvl="0" marL="0" marR="0" rtl="0" algn="ctr">
                        <a:lnSpc>
                          <a:spcPct val="150000"/>
                        </a:lnSpc>
                        <a:spcBef>
                          <a:spcPts val="0"/>
                        </a:spcBef>
                        <a:spcAft>
                          <a:spcPts val="0"/>
                        </a:spcAft>
                        <a:buNone/>
                      </a:pPr>
                      <a:r>
                        <a:rPr lang="en-US" sz="1800"/>
                        <a:t>5</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TRỞ LẠI </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trở lại trang chủ </a:t>
                      </a:r>
                      <a:endParaRPr sz="1800">
                        <a:latin typeface="Calibri"/>
                        <a:ea typeface="Calibri"/>
                        <a:cs typeface="Calibri"/>
                        <a:sym typeface="Calibri"/>
                      </a:endParaRPr>
                    </a:p>
                  </a:txBody>
                  <a:tcPr marT="0" marB="0" marR="68575" marL="6857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p58"/>
          <p:cNvPicPr preferRelativeResize="0"/>
          <p:nvPr/>
        </p:nvPicPr>
        <p:blipFill rotWithShape="1">
          <a:blip r:embed="rId3">
            <a:alphaModFix amt="34000"/>
          </a:blip>
          <a:srcRect b="10352" l="0" r="0" t="10352"/>
          <a:stretch/>
        </p:blipFill>
        <p:spPr>
          <a:xfrm>
            <a:off x="0" y="91663"/>
            <a:ext cx="18288000" cy="10287000"/>
          </a:xfrm>
          <a:prstGeom prst="rect">
            <a:avLst/>
          </a:prstGeom>
          <a:noFill/>
          <a:ln>
            <a:noFill/>
          </a:ln>
        </p:spPr>
      </p:pic>
      <p:sp>
        <p:nvSpPr>
          <p:cNvPr id="737" name="Google Shape;737;p58"/>
          <p:cNvSpPr txBox="1"/>
          <p:nvPr/>
        </p:nvSpPr>
        <p:spPr>
          <a:xfrm>
            <a:off x="304800" y="650342"/>
            <a:ext cx="4572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953734"/>
                </a:solidFill>
                <a:latin typeface="Calibri"/>
                <a:ea typeface="Calibri"/>
                <a:cs typeface="Calibri"/>
                <a:sym typeface="Calibri"/>
              </a:rPr>
              <a:t>Trang quản lý</a:t>
            </a:r>
            <a:endParaRPr b="1" sz="3200">
              <a:solidFill>
                <a:srgbClr val="953734"/>
              </a:solidFill>
              <a:latin typeface="Calibri"/>
              <a:ea typeface="Calibri"/>
              <a:cs typeface="Calibri"/>
              <a:sym typeface="Calibri"/>
            </a:endParaRPr>
          </a:p>
        </p:txBody>
      </p:sp>
      <p:sp>
        <p:nvSpPr>
          <p:cNvPr id="738" name="Google Shape;738;p58"/>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4. Thiết Kế Giao Diện</a:t>
            </a:r>
            <a:endParaRPr b="1" sz="4800">
              <a:solidFill>
                <a:srgbClr val="998D38"/>
              </a:solidFill>
              <a:latin typeface="Calibri"/>
              <a:ea typeface="Calibri"/>
              <a:cs typeface="Calibri"/>
              <a:sym typeface="Calibri"/>
            </a:endParaRPr>
          </a:p>
        </p:txBody>
      </p:sp>
      <p:pic>
        <p:nvPicPr>
          <p:cNvPr descr="A picture containing text, screenshot, font, number&#10;&#10;Description automatically generated" id="739" name="Google Shape;739;p58"/>
          <p:cNvPicPr preferRelativeResize="0"/>
          <p:nvPr/>
        </p:nvPicPr>
        <p:blipFill rotWithShape="1">
          <a:blip r:embed="rId4">
            <a:alphaModFix/>
          </a:blip>
          <a:srcRect b="0" l="0" r="0" t="0"/>
          <a:stretch/>
        </p:blipFill>
        <p:spPr>
          <a:xfrm>
            <a:off x="0" y="1806496"/>
            <a:ext cx="8610600" cy="5873116"/>
          </a:xfrm>
          <a:prstGeom prst="rect">
            <a:avLst/>
          </a:prstGeom>
          <a:noFill/>
          <a:ln>
            <a:noFill/>
          </a:ln>
        </p:spPr>
      </p:pic>
      <p:graphicFrame>
        <p:nvGraphicFramePr>
          <p:cNvPr id="740" name="Google Shape;740;p58"/>
          <p:cNvGraphicFramePr/>
          <p:nvPr/>
        </p:nvGraphicFramePr>
        <p:xfrm>
          <a:off x="9144000" y="1806496"/>
          <a:ext cx="3000000" cy="3000000"/>
        </p:xfrm>
        <a:graphic>
          <a:graphicData uri="http://schemas.openxmlformats.org/drawingml/2006/table">
            <a:tbl>
              <a:tblPr bandRow="1" firstCol="1" firstRow="1">
                <a:noFill/>
                <a:tableStyleId>{20C3E85E-E02B-4128-91EF-8C20314F90F3}</a:tableStyleId>
              </a:tblPr>
              <a:tblGrid>
                <a:gridCol w="1174475"/>
                <a:gridCol w="1696350"/>
                <a:gridCol w="1826125"/>
                <a:gridCol w="3913650"/>
              </a:tblGrid>
              <a:tr h="402900">
                <a:tc>
                  <a:txBody>
                    <a:bodyPr/>
                    <a:lstStyle/>
                    <a:p>
                      <a:pPr indent="0" lvl="0" marL="0" marR="0" rtl="0" algn="ctr">
                        <a:lnSpc>
                          <a:spcPct val="150000"/>
                        </a:lnSpc>
                        <a:spcBef>
                          <a:spcPts val="0"/>
                        </a:spcBef>
                        <a:spcAft>
                          <a:spcPts val="0"/>
                        </a:spcAft>
                        <a:buNone/>
                      </a:pPr>
                      <a:r>
                        <a:rPr lang="en-US" sz="1800"/>
                        <a:t>STT</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Tên</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Kiểu</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Chức năng</a:t>
                      </a:r>
                      <a:endParaRPr sz="1800">
                        <a:latin typeface="Calibri"/>
                        <a:ea typeface="Calibri"/>
                        <a:cs typeface="Calibri"/>
                        <a:sym typeface="Calibri"/>
                      </a:endParaRPr>
                    </a:p>
                  </a:txBody>
                  <a:tcPr marT="0" marB="0" marR="68575" marL="68575"/>
                </a:tc>
              </a:tr>
              <a:tr h="852300">
                <a:tc>
                  <a:txBody>
                    <a:bodyPr/>
                    <a:lstStyle/>
                    <a:p>
                      <a:pPr indent="0" lvl="0" marL="0" marR="0" rtl="0" algn="ctr">
                        <a:lnSpc>
                          <a:spcPct val="150000"/>
                        </a:lnSpc>
                        <a:spcBef>
                          <a:spcPts val="0"/>
                        </a:spcBef>
                        <a:spcAft>
                          <a:spcPts val="0"/>
                        </a:spcAft>
                        <a:buNone/>
                      </a:pPr>
                      <a:r>
                        <a:rPr lang="en-US" sz="1800"/>
                        <a:t>1</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Quản lý nhân viên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vào trang quản lý nhân viên</a:t>
                      </a:r>
                      <a:endParaRPr sz="1800">
                        <a:latin typeface="Calibri"/>
                        <a:ea typeface="Calibri"/>
                        <a:cs typeface="Calibri"/>
                        <a:sym typeface="Calibri"/>
                      </a:endParaRPr>
                    </a:p>
                  </a:txBody>
                  <a:tcPr marT="0" marB="0" marR="68575" marL="68575"/>
                </a:tc>
              </a:tr>
              <a:tr h="852300">
                <a:tc>
                  <a:txBody>
                    <a:bodyPr/>
                    <a:lstStyle/>
                    <a:p>
                      <a:pPr indent="0" lvl="0" marL="0" marR="0" rtl="0" algn="ctr">
                        <a:lnSpc>
                          <a:spcPct val="150000"/>
                        </a:lnSpc>
                        <a:spcBef>
                          <a:spcPts val="0"/>
                        </a:spcBef>
                        <a:spcAft>
                          <a:spcPts val="0"/>
                        </a:spcAft>
                        <a:buNone/>
                      </a:pPr>
                      <a:r>
                        <a:rPr lang="en-US" sz="1800"/>
                        <a:t>2</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Quản lý khách hàng</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vào trang quản lý khách hàng</a:t>
                      </a:r>
                      <a:endParaRPr sz="1800">
                        <a:latin typeface="Calibri"/>
                        <a:ea typeface="Calibri"/>
                        <a:cs typeface="Calibri"/>
                        <a:sym typeface="Calibri"/>
                      </a:endParaRPr>
                    </a:p>
                  </a:txBody>
                  <a:tcPr marT="0" marB="0" marR="68575" marL="68575"/>
                </a:tc>
              </a:tr>
              <a:tr h="402900">
                <a:tc>
                  <a:txBody>
                    <a:bodyPr/>
                    <a:lstStyle/>
                    <a:p>
                      <a:pPr indent="0" lvl="0" marL="0" marR="0" rtl="0" algn="ctr">
                        <a:lnSpc>
                          <a:spcPct val="150000"/>
                        </a:lnSpc>
                        <a:spcBef>
                          <a:spcPts val="0"/>
                        </a:spcBef>
                        <a:spcAft>
                          <a:spcPts val="0"/>
                        </a:spcAft>
                        <a:buNone/>
                      </a:pPr>
                      <a:r>
                        <a:rPr lang="en-US" sz="1800"/>
                        <a:t>3</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Quản lý sách</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vào trang quản lý sách</a:t>
                      </a:r>
                      <a:endParaRPr sz="1800">
                        <a:latin typeface="Calibri"/>
                        <a:ea typeface="Calibri"/>
                        <a:cs typeface="Calibri"/>
                        <a:sym typeface="Calibri"/>
                      </a:endParaRPr>
                    </a:p>
                  </a:txBody>
                  <a:tcPr marT="0" marB="0" marR="68575" marL="68575"/>
                </a:tc>
              </a:tr>
              <a:tr h="852300">
                <a:tc>
                  <a:txBody>
                    <a:bodyPr/>
                    <a:lstStyle/>
                    <a:p>
                      <a:pPr indent="0" lvl="0" marL="0" marR="0" rtl="0" algn="ctr">
                        <a:lnSpc>
                          <a:spcPct val="150000"/>
                        </a:lnSpc>
                        <a:spcBef>
                          <a:spcPts val="0"/>
                        </a:spcBef>
                        <a:spcAft>
                          <a:spcPts val="0"/>
                        </a:spcAft>
                        <a:buNone/>
                      </a:pPr>
                      <a:r>
                        <a:rPr lang="en-US" sz="1800"/>
                        <a:t>4</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Quản lý tài khoản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vào trang quản lý tài khoản</a:t>
                      </a:r>
                      <a:endParaRPr sz="1800">
                        <a:latin typeface="Calibri"/>
                        <a:ea typeface="Calibri"/>
                        <a:cs typeface="Calibri"/>
                        <a:sym typeface="Calibri"/>
                      </a:endParaRPr>
                    </a:p>
                  </a:txBody>
                  <a:tcPr marT="0" marB="0" marR="68575" marL="68575"/>
                </a:tc>
              </a:tr>
              <a:tr h="852300">
                <a:tc>
                  <a:txBody>
                    <a:bodyPr/>
                    <a:lstStyle/>
                    <a:p>
                      <a:pPr indent="0" lvl="0" marL="0" marR="0" rtl="0" algn="ctr">
                        <a:lnSpc>
                          <a:spcPct val="150000"/>
                        </a:lnSpc>
                        <a:spcBef>
                          <a:spcPts val="0"/>
                        </a:spcBef>
                        <a:spcAft>
                          <a:spcPts val="0"/>
                        </a:spcAft>
                        <a:buNone/>
                      </a:pPr>
                      <a:r>
                        <a:rPr lang="en-US" sz="1800"/>
                        <a:t>5</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Quản lý phiếu nhập</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vào trang quản lý phiếu nhập</a:t>
                      </a:r>
                      <a:endParaRPr sz="1800">
                        <a:latin typeface="Calibri"/>
                        <a:ea typeface="Calibri"/>
                        <a:cs typeface="Calibri"/>
                        <a:sym typeface="Calibri"/>
                      </a:endParaRPr>
                    </a:p>
                  </a:txBody>
                  <a:tcPr marT="0" marB="0" marR="68575" marL="68575"/>
                </a:tc>
              </a:tr>
              <a:tr h="852300">
                <a:tc>
                  <a:txBody>
                    <a:bodyPr/>
                    <a:lstStyle/>
                    <a:p>
                      <a:pPr indent="0" lvl="0" marL="0" marR="0" rtl="0" algn="ctr">
                        <a:lnSpc>
                          <a:spcPct val="150000"/>
                        </a:lnSpc>
                        <a:spcBef>
                          <a:spcPts val="0"/>
                        </a:spcBef>
                        <a:spcAft>
                          <a:spcPts val="0"/>
                        </a:spcAft>
                        <a:buNone/>
                      </a:pPr>
                      <a:r>
                        <a:rPr lang="en-US" sz="1800"/>
                        <a:t>6</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Quản lý nhà cung cấp</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vào trang quản lý nhà cung cấp</a:t>
                      </a:r>
                      <a:endParaRPr sz="1800">
                        <a:latin typeface="Calibri"/>
                        <a:ea typeface="Calibri"/>
                        <a:cs typeface="Calibri"/>
                        <a:sym typeface="Calibri"/>
                      </a:endParaRPr>
                    </a:p>
                  </a:txBody>
                  <a:tcPr marT="0" marB="0" marR="68575" marL="68575"/>
                </a:tc>
              </a:tr>
              <a:tr h="402900">
                <a:tc>
                  <a:txBody>
                    <a:bodyPr/>
                    <a:lstStyle/>
                    <a:p>
                      <a:pPr indent="0" lvl="0" marL="0" marR="0" rtl="0" algn="ctr">
                        <a:lnSpc>
                          <a:spcPct val="150000"/>
                        </a:lnSpc>
                        <a:spcBef>
                          <a:spcPts val="0"/>
                        </a:spcBef>
                        <a:spcAft>
                          <a:spcPts val="0"/>
                        </a:spcAft>
                        <a:buNone/>
                      </a:pPr>
                      <a:r>
                        <a:rPr lang="en-US" sz="1800"/>
                        <a:t>7</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Thống kê</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vào trang thống kê</a:t>
                      </a:r>
                      <a:endParaRPr sz="1800">
                        <a:latin typeface="Calibri"/>
                        <a:ea typeface="Calibri"/>
                        <a:cs typeface="Calibri"/>
                        <a:sym typeface="Calibri"/>
                      </a:endParaRPr>
                    </a:p>
                  </a:txBody>
                  <a:tcPr marT="0" marB="0" marR="68575" marL="68575"/>
                </a:tc>
              </a:tr>
              <a:tr h="402900">
                <a:tc>
                  <a:txBody>
                    <a:bodyPr/>
                    <a:lstStyle/>
                    <a:p>
                      <a:pPr indent="0" lvl="0" marL="0" marR="0" rtl="0" algn="ctr">
                        <a:lnSpc>
                          <a:spcPct val="150000"/>
                        </a:lnSpc>
                        <a:spcBef>
                          <a:spcPts val="0"/>
                        </a:spcBef>
                        <a:spcAft>
                          <a:spcPts val="0"/>
                        </a:spcAft>
                        <a:buNone/>
                      </a:pPr>
                      <a:r>
                        <a:rPr lang="en-US" sz="1800"/>
                        <a:t>8</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TRỞ LẠI</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trở lại trang chủ </a:t>
                      </a:r>
                      <a:endParaRPr sz="1800">
                        <a:latin typeface="Calibri"/>
                        <a:ea typeface="Calibri"/>
                        <a:cs typeface="Calibri"/>
                        <a:sym typeface="Calibri"/>
                      </a:endParaRPr>
                    </a:p>
                  </a:txBody>
                  <a:tcPr marT="0" marB="0" marR="68575" marL="6857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id="746" name="Google Shape;746;p59"/>
          <p:cNvPicPr preferRelativeResize="0"/>
          <p:nvPr/>
        </p:nvPicPr>
        <p:blipFill rotWithShape="1">
          <a:blip r:embed="rId3">
            <a:alphaModFix amt="34000"/>
          </a:blip>
          <a:srcRect b="10352" l="0" r="0" t="10352"/>
          <a:stretch/>
        </p:blipFill>
        <p:spPr>
          <a:xfrm>
            <a:off x="0" y="25810"/>
            <a:ext cx="18288000" cy="10287000"/>
          </a:xfrm>
          <a:prstGeom prst="rect">
            <a:avLst/>
          </a:prstGeom>
          <a:noFill/>
          <a:ln>
            <a:noFill/>
          </a:ln>
        </p:spPr>
      </p:pic>
      <p:sp>
        <p:nvSpPr>
          <p:cNvPr id="747" name="Google Shape;747;p59"/>
          <p:cNvSpPr txBox="1"/>
          <p:nvPr/>
        </p:nvSpPr>
        <p:spPr>
          <a:xfrm>
            <a:off x="0" y="584489"/>
            <a:ext cx="1262379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953734"/>
                </a:solidFill>
                <a:latin typeface="Calibri"/>
                <a:ea typeface="Calibri"/>
                <a:cs typeface="Calibri"/>
                <a:sym typeface="Calibri"/>
              </a:rPr>
              <a:t>Trang quản lý nhân viên khi đăng nhập bằng tài khoản nhân viên quản lý</a:t>
            </a:r>
            <a:endParaRPr b="1" sz="3200">
              <a:solidFill>
                <a:srgbClr val="953734"/>
              </a:solidFill>
              <a:latin typeface="Calibri"/>
              <a:ea typeface="Calibri"/>
              <a:cs typeface="Calibri"/>
              <a:sym typeface="Calibri"/>
            </a:endParaRPr>
          </a:p>
        </p:txBody>
      </p:sp>
      <p:sp>
        <p:nvSpPr>
          <p:cNvPr id="748" name="Google Shape;748;p59"/>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4. Thiết Kế Giao Diện</a:t>
            </a:r>
            <a:endParaRPr b="1" sz="4800">
              <a:solidFill>
                <a:srgbClr val="998D38"/>
              </a:solidFill>
              <a:latin typeface="Calibri"/>
              <a:ea typeface="Calibri"/>
              <a:cs typeface="Calibri"/>
              <a:sym typeface="Calibri"/>
            </a:endParaRPr>
          </a:p>
        </p:txBody>
      </p:sp>
      <p:pic>
        <p:nvPicPr>
          <p:cNvPr descr="A screenshot of a computer&#10;&#10;Description automatically generated with medium confidence" id="749" name="Google Shape;749;p59"/>
          <p:cNvPicPr preferRelativeResize="0"/>
          <p:nvPr/>
        </p:nvPicPr>
        <p:blipFill rotWithShape="1">
          <a:blip r:embed="rId4">
            <a:alphaModFix/>
          </a:blip>
          <a:srcRect b="0" l="0" r="0" t="0"/>
          <a:stretch/>
        </p:blipFill>
        <p:spPr>
          <a:xfrm>
            <a:off x="228600" y="1195934"/>
            <a:ext cx="9423400" cy="6629400"/>
          </a:xfrm>
          <a:prstGeom prst="rect">
            <a:avLst/>
          </a:prstGeom>
          <a:noFill/>
          <a:ln>
            <a:noFill/>
          </a:ln>
        </p:spPr>
      </p:pic>
      <p:graphicFrame>
        <p:nvGraphicFramePr>
          <p:cNvPr id="750" name="Google Shape;750;p59"/>
          <p:cNvGraphicFramePr/>
          <p:nvPr/>
        </p:nvGraphicFramePr>
        <p:xfrm>
          <a:off x="10210800" y="1188314"/>
          <a:ext cx="3000000" cy="3000000"/>
        </p:xfrm>
        <a:graphic>
          <a:graphicData uri="http://schemas.openxmlformats.org/drawingml/2006/table">
            <a:tbl>
              <a:tblPr bandRow="1" firstCol="1" firstRow="1">
                <a:noFill/>
                <a:tableStyleId>{20C3E85E-E02B-4128-91EF-8C20314F90F3}</a:tableStyleId>
              </a:tblPr>
              <a:tblGrid>
                <a:gridCol w="945800"/>
                <a:gridCol w="1366075"/>
                <a:gridCol w="1470600"/>
                <a:gridCol w="3151700"/>
              </a:tblGrid>
              <a:tr h="276700">
                <a:tc>
                  <a:txBody>
                    <a:bodyPr/>
                    <a:lstStyle/>
                    <a:p>
                      <a:pPr indent="0" lvl="0" marL="0" marR="0" rtl="0" algn="ctr">
                        <a:lnSpc>
                          <a:spcPct val="150000"/>
                        </a:lnSpc>
                        <a:spcBef>
                          <a:spcPts val="0"/>
                        </a:spcBef>
                        <a:spcAft>
                          <a:spcPts val="0"/>
                        </a:spcAft>
                        <a:buNone/>
                      </a:pPr>
                      <a:r>
                        <a:rPr lang="en-US" sz="1400"/>
                        <a:t>STT</a:t>
                      </a:r>
                      <a:endParaRPr sz="1400">
                        <a:latin typeface="Calibri"/>
                        <a:ea typeface="Calibri"/>
                        <a:cs typeface="Calibri"/>
                        <a:sym typeface="Calibri"/>
                      </a:endParaRPr>
                    </a:p>
                  </a:txBody>
                  <a:tcPr marT="0" marB="0" marR="46350" marL="46350"/>
                </a:tc>
                <a:tc>
                  <a:txBody>
                    <a:bodyPr/>
                    <a:lstStyle/>
                    <a:p>
                      <a:pPr indent="0" lvl="0" marL="0" marR="0" rtl="0" algn="ctr">
                        <a:lnSpc>
                          <a:spcPct val="150000"/>
                        </a:lnSpc>
                        <a:spcBef>
                          <a:spcPts val="0"/>
                        </a:spcBef>
                        <a:spcAft>
                          <a:spcPts val="0"/>
                        </a:spcAft>
                        <a:buNone/>
                      </a:pPr>
                      <a:r>
                        <a:rPr lang="en-US" sz="1400"/>
                        <a:t>Tên</a:t>
                      </a:r>
                      <a:endParaRPr sz="1400">
                        <a:latin typeface="Calibri"/>
                        <a:ea typeface="Calibri"/>
                        <a:cs typeface="Calibri"/>
                        <a:sym typeface="Calibri"/>
                      </a:endParaRPr>
                    </a:p>
                  </a:txBody>
                  <a:tcPr marT="0" marB="0" marR="46350" marL="46350"/>
                </a:tc>
                <a:tc>
                  <a:txBody>
                    <a:bodyPr/>
                    <a:lstStyle/>
                    <a:p>
                      <a:pPr indent="0" lvl="0" marL="0" marR="0" rtl="0" algn="ctr">
                        <a:lnSpc>
                          <a:spcPct val="150000"/>
                        </a:lnSpc>
                        <a:spcBef>
                          <a:spcPts val="0"/>
                        </a:spcBef>
                        <a:spcAft>
                          <a:spcPts val="0"/>
                        </a:spcAft>
                        <a:buNone/>
                      </a:pPr>
                      <a:r>
                        <a:rPr lang="en-US" sz="1400"/>
                        <a:t>Kiểu</a:t>
                      </a:r>
                      <a:endParaRPr sz="1400">
                        <a:latin typeface="Calibri"/>
                        <a:ea typeface="Calibri"/>
                        <a:cs typeface="Calibri"/>
                        <a:sym typeface="Calibri"/>
                      </a:endParaRPr>
                    </a:p>
                  </a:txBody>
                  <a:tcPr marT="0" marB="0" marR="46350" marL="46350"/>
                </a:tc>
                <a:tc>
                  <a:txBody>
                    <a:bodyPr/>
                    <a:lstStyle/>
                    <a:p>
                      <a:pPr indent="0" lvl="0" marL="0" marR="0" rtl="0" algn="ctr">
                        <a:lnSpc>
                          <a:spcPct val="150000"/>
                        </a:lnSpc>
                        <a:spcBef>
                          <a:spcPts val="0"/>
                        </a:spcBef>
                        <a:spcAft>
                          <a:spcPts val="0"/>
                        </a:spcAft>
                        <a:buNone/>
                      </a:pPr>
                      <a:r>
                        <a:rPr lang="en-US" sz="1400"/>
                        <a:t>Chức năng</a:t>
                      </a:r>
                      <a:endParaRPr sz="1400">
                        <a:latin typeface="Calibri"/>
                        <a:ea typeface="Calibri"/>
                        <a:cs typeface="Calibri"/>
                        <a:sym typeface="Calibri"/>
                      </a:endParaRPr>
                    </a:p>
                  </a:txBody>
                  <a:tcPr marT="0" marB="0" marR="46350" marL="46350"/>
                </a:tc>
              </a:tr>
              <a:tr h="498650">
                <a:tc>
                  <a:txBody>
                    <a:bodyPr/>
                    <a:lstStyle/>
                    <a:p>
                      <a:pPr indent="0" lvl="0" marL="0" marR="0" rtl="0" algn="ctr">
                        <a:lnSpc>
                          <a:spcPct val="150000"/>
                        </a:lnSpc>
                        <a:spcBef>
                          <a:spcPts val="0"/>
                        </a:spcBef>
                        <a:spcAft>
                          <a:spcPts val="0"/>
                        </a:spcAft>
                        <a:buNone/>
                      </a:pPr>
                      <a:r>
                        <a:rPr lang="en-US" sz="1400"/>
                        <a:t>1</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SEARCH </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JTextField</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Nhập thông tin nhân viên để tìm kiếm</a:t>
                      </a:r>
                      <a:endParaRPr sz="1400">
                        <a:latin typeface="Calibri"/>
                        <a:ea typeface="Calibri"/>
                        <a:cs typeface="Calibri"/>
                        <a:sym typeface="Calibri"/>
                      </a:endParaRPr>
                    </a:p>
                  </a:txBody>
                  <a:tcPr marT="0" marB="0" marR="46350" marL="46350"/>
                </a:tc>
              </a:tr>
              <a:tr h="276700">
                <a:tc>
                  <a:txBody>
                    <a:bodyPr/>
                    <a:lstStyle/>
                    <a:p>
                      <a:pPr indent="0" lvl="0" marL="0" marR="0" rtl="0" algn="ctr">
                        <a:lnSpc>
                          <a:spcPct val="150000"/>
                        </a:lnSpc>
                        <a:spcBef>
                          <a:spcPts val="0"/>
                        </a:spcBef>
                        <a:spcAft>
                          <a:spcPts val="0"/>
                        </a:spcAft>
                        <a:buNone/>
                      </a:pPr>
                      <a:r>
                        <a:rPr lang="en-US" sz="1400"/>
                        <a:t>2</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Mã nhân viên</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JTextField</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Nhập mã nhân viên</a:t>
                      </a:r>
                      <a:endParaRPr sz="1400">
                        <a:latin typeface="Calibri"/>
                        <a:ea typeface="Calibri"/>
                        <a:cs typeface="Calibri"/>
                        <a:sym typeface="Calibri"/>
                      </a:endParaRPr>
                    </a:p>
                  </a:txBody>
                  <a:tcPr marT="0" marB="0" marR="46350" marL="46350"/>
                </a:tc>
              </a:tr>
              <a:tr h="585275">
                <a:tc>
                  <a:txBody>
                    <a:bodyPr/>
                    <a:lstStyle/>
                    <a:p>
                      <a:pPr indent="0" lvl="0" marL="0" marR="0" rtl="0" algn="ctr">
                        <a:lnSpc>
                          <a:spcPct val="150000"/>
                        </a:lnSpc>
                        <a:spcBef>
                          <a:spcPts val="0"/>
                        </a:spcBef>
                        <a:spcAft>
                          <a:spcPts val="0"/>
                        </a:spcAft>
                        <a:buNone/>
                      </a:pPr>
                      <a:r>
                        <a:rPr lang="en-US" sz="1400"/>
                        <a:t>3</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JButton</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Nhấn vào để hiển thị mã nhân viên mới nhất</a:t>
                      </a:r>
                      <a:endParaRPr sz="1400">
                        <a:latin typeface="Calibri"/>
                        <a:ea typeface="Calibri"/>
                        <a:cs typeface="Calibri"/>
                        <a:sym typeface="Calibri"/>
                      </a:endParaRPr>
                    </a:p>
                  </a:txBody>
                  <a:tcPr marT="0" marB="0" marR="46350" marL="46350"/>
                </a:tc>
              </a:tr>
              <a:tr h="276700">
                <a:tc>
                  <a:txBody>
                    <a:bodyPr/>
                    <a:lstStyle/>
                    <a:p>
                      <a:pPr indent="0" lvl="0" marL="0" marR="0" rtl="0" algn="ctr">
                        <a:lnSpc>
                          <a:spcPct val="150000"/>
                        </a:lnSpc>
                        <a:spcBef>
                          <a:spcPts val="0"/>
                        </a:spcBef>
                        <a:spcAft>
                          <a:spcPts val="0"/>
                        </a:spcAft>
                        <a:buNone/>
                      </a:pPr>
                      <a:r>
                        <a:rPr lang="en-US" sz="1400"/>
                        <a:t>4</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Tìm kiếm</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JButton</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Nhấn vào để tìm kiếm nhân viên</a:t>
                      </a:r>
                      <a:endParaRPr sz="1400">
                        <a:latin typeface="Calibri"/>
                        <a:ea typeface="Calibri"/>
                        <a:cs typeface="Calibri"/>
                        <a:sym typeface="Calibri"/>
                      </a:endParaRPr>
                    </a:p>
                  </a:txBody>
                  <a:tcPr marT="0" marB="0" marR="46350" marL="46350"/>
                </a:tc>
              </a:tr>
              <a:tr h="276700">
                <a:tc>
                  <a:txBody>
                    <a:bodyPr/>
                    <a:lstStyle/>
                    <a:p>
                      <a:pPr indent="0" lvl="0" marL="0" marR="0" rtl="0" algn="ctr">
                        <a:lnSpc>
                          <a:spcPct val="150000"/>
                        </a:lnSpc>
                        <a:spcBef>
                          <a:spcPts val="0"/>
                        </a:spcBef>
                        <a:spcAft>
                          <a:spcPts val="0"/>
                        </a:spcAft>
                        <a:buNone/>
                      </a:pPr>
                      <a:r>
                        <a:rPr lang="en-US" sz="1400"/>
                        <a:t>5</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Họ nhân viên</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JTextField</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Nhập họ nhân viên</a:t>
                      </a:r>
                      <a:endParaRPr sz="1400">
                        <a:latin typeface="Calibri"/>
                        <a:ea typeface="Calibri"/>
                        <a:cs typeface="Calibri"/>
                        <a:sym typeface="Calibri"/>
                      </a:endParaRPr>
                    </a:p>
                  </a:txBody>
                  <a:tcPr marT="0" marB="0" marR="46350" marL="46350"/>
                </a:tc>
              </a:tr>
              <a:tr h="498650">
                <a:tc>
                  <a:txBody>
                    <a:bodyPr/>
                    <a:lstStyle/>
                    <a:p>
                      <a:pPr indent="0" lvl="0" marL="0" marR="0" rtl="0" algn="ctr">
                        <a:lnSpc>
                          <a:spcPct val="150000"/>
                        </a:lnSpc>
                        <a:spcBef>
                          <a:spcPts val="0"/>
                        </a:spcBef>
                        <a:spcAft>
                          <a:spcPts val="0"/>
                        </a:spcAft>
                        <a:buNone/>
                      </a:pPr>
                      <a:r>
                        <a:rPr lang="en-US" sz="1400"/>
                        <a:t>6</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Tên nhân viên</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JTextField</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Nhập tên nhân viên</a:t>
                      </a:r>
                      <a:endParaRPr sz="1400">
                        <a:latin typeface="Calibri"/>
                        <a:ea typeface="Calibri"/>
                        <a:cs typeface="Calibri"/>
                        <a:sym typeface="Calibri"/>
                      </a:endParaRPr>
                    </a:p>
                  </a:txBody>
                  <a:tcPr marT="0" marB="0" marR="46350" marL="46350"/>
                </a:tc>
              </a:tr>
              <a:tr h="276700">
                <a:tc>
                  <a:txBody>
                    <a:bodyPr/>
                    <a:lstStyle/>
                    <a:p>
                      <a:pPr indent="0" lvl="0" marL="0" marR="0" rtl="0" algn="ctr">
                        <a:lnSpc>
                          <a:spcPct val="150000"/>
                        </a:lnSpc>
                        <a:spcBef>
                          <a:spcPts val="0"/>
                        </a:spcBef>
                        <a:spcAft>
                          <a:spcPts val="0"/>
                        </a:spcAft>
                        <a:buNone/>
                      </a:pPr>
                      <a:r>
                        <a:rPr lang="en-US" sz="1400"/>
                        <a:t>7</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Nam</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JRadioButton</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Nhấn để chọn giới tính nam</a:t>
                      </a:r>
                      <a:endParaRPr sz="1400">
                        <a:latin typeface="Calibri"/>
                        <a:ea typeface="Calibri"/>
                        <a:cs typeface="Calibri"/>
                        <a:sym typeface="Calibri"/>
                      </a:endParaRPr>
                    </a:p>
                  </a:txBody>
                  <a:tcPr marT="0" marB="0" marR="46350" marL="46350"/>
                </a:tc>
              </a:tr>
              <a:tr h="276700">
                <a:tc>
                  <a:txBody>
                    <a:bodyPr/>
                    <a:lstStyle/>
                    <a:p>
                      <a:pPr indent="0" lvl="0" marL="0" marR="0" rtl="0" algn="ctr">
                        <a:lnSpc>
                          <a:spcPct val="150000"/>
                        </a:lnSpc>
                        <a:spcBef>
                          <a:spcPts val="0"/>
                        </a:spcBef>
                        <a:spcAft>
                          <a:spcPts val="0"/>
                        </a:spcAft>
                        <a:buNone/>
                      </a:pPr>
                      <a:r>
                        <a:rPr lang="en-US" sz="1400"/>
                        <a:t>8</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Nữ</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JRadioButton</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Nhấn để chọn giới tính nữ</a:t>
                      </a:r>
                      <a:endParaRPr sz="1400">
                        <a:latin typeface="Calibri"/>
                        <a:ea typeface="Calibri"/>
                        <a:cs typeface="Calibri"/>
                        <a:sym typeface="Calibri"/>
                      </a:endParaRPr>
                    </a:p>
                  </a:txBody>
                  <a:tcPr marT="0" marB="0" marR="46350" marL="46350"/>
                </a:tc>
              </a:tr>
              <a:tr h="276700">
                <a:tc>
                  <a:txBody>
                    <a:bodyPr/>
                    <a:lstStyle/>
                    <a:p>
                      <a:pPr indent="0" lvl="0" marL="0" marR="0" rtl="0" algn="ctr">
                        <a:lnSpc>
                          <a:spcPct val="150000"/>
                        </a:lnSpc>
                        <a:spcBef>
                          <a:spcPts val="0"/>
                        </a:spcBef>
                        <a:spcAft>
                          <a:spcPts val="0"/>
                        </a:spcAft>
                        <a:buNone/>
                      </a:pPr>
                      <a:r>
                        <a:rPr lang="en-US" sz="1400"/>
                        <a:t>9</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Địa chỉ</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JTextField</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Nhập địa chỉ</a:t>
                      </a:r>
                      <a:endParaRPr sz="1400">
                        <a:latin typeface="Calibri"/>
                        <a:ea typeface="Calibri"/>
                        <a:cs typeface="Calibri"/>
                        <a:sym typeface="Calibri"/>
                      </a:endParaRPr>
                    </a:p>
                  </a:txBody>
                  <a:tcPr marT="0" marB="0" marR="46350" marL="46350"/>
                </a:tc>
              </a:tr>
              <a:tr h="276700">
                <a:tc>
                  <a:txBody>
                    <a:bodyPr/>
                    <a:lstStyle/>
                    <a:p>
                      <a:pPr indent="0" lvl="0" marL="0" marR="0" rtl="0" algn="ctr">
                        <a:lnSpc>
                          <a:spcPct val="150000"/>
                        </a:lnSpc>
                        <a:spcBef>
                          <a:spcPts val="0"/>
                        </a:spcBef>
                        <a:spcAft>
                          <a:spcPts val="0"/>
                        </a:spcAft>
                        <a:buNone/>
                      </a:pPr>
                      <a:r>
                        <a:rPr lang="en-US" sz="1400"/>
                        <a:t>10</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CMND</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JTextField</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Nhập CMND</a:t>
                      </a:r>
                      <a:endParaRPr sz="1400">
                        <a:latin typeface="Calibri"/>
                        <a:ea typeface="Calibri"/>
                        <a:cs typeface="Calibri"/>
                        <a:sym typeface="Calibri"/>
                      </a:endParaRPr>
                    </a:p>
                  </a:txBody>
                  <a:tcPr marT="0" marB="0" marR="46350" marL="46350"/>
                </a:tc>
              </a:tr>
              <a:tr h="52575">
                <a:tc>
                  <a:txBody>
                    <a:bodyPr/>
                    <a:lstStyle/>
                    <a:p>
                      <a:pPr indent="0" lvl="0" marL="0" marR="0" rtl="0" algn="ctr">
                        <a:lnSpc>
                          <a:spcPct val="150000"/>
                        </a:lnSpc>
                        <a:spcBef>
                          <a:spcPts val="0"/>
                        </a:spcBef>
                        <a:spcAft>
                          <a:spcPts val="0"/>
                        </a:spcAft>
                        <a:buNone/>
                      </a:pPr>
                      <a:r>
                        <a:rPr lang="en-US" sz="1400"/>
                        <a:t>11</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Ngày sinh </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JDateChooser</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Nhập ngày sinh</a:t>
                      </a:r>
                      <a:endParaRPr sz="1400">
                        <a:latin typeface="Calibri"/>
                        <a:ea typeface="Calibri"/>
                        <a:cs typeface="Calibri"/>
                        <a:sym typeface="Calibri"/>
                      </a:endParaRPr>
                    </a:p>
                  </a:txBody>
                  <a:tcPr marT="0" marB="0" marR="46350" marL="46350"/>
                </a:tc>
              </a:tr>
              <a:tr h="276700">
                <a:tc>
                  <a:txBody>
                    <a:bodyPr/>
                    <a:lstStyle/>
                    <a:p>
                      <a:pPr indent="0" lvl="0" marL="0" marR="0" rtl="0" algn="ctr">
                        <a:lnSpc>
                          <a:spcPct val="150000"/>
                        </a:lnSpc>
                        <a:spcBef>
                          <a:spcPts val="0"/>
                        </a:spcBef>
                        <a:spcAft>
                          <a:spcPts val="0"/>
                        </a:spcAft>
                        <a:buNone/>
                      </a:pPr>
                      <a:r>
                        <a:rPr lang="en-US" sz="1400"/>
                        <a:t>12</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Ngày vào làm</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JDateChooser</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Nhập ngày vào làm</a:t>
                      </a:r>
                      <a:endParaRPr sz="1400">
                        <a:latin typeface="Calibri"/>
                        <a:ea typeface="Calibri"/>
                        <a:cs typeface="Calibri"/>
                        <a:sym typeface="Calibri"/>
                      </a:endParaRPr>
                    </a:p>
                  </a:txBody>
                  <a:tcPr marT="0" marB="0" marR="46350" marL="46350"/>
                </a:tc>
              </a:tr>
              <a:tr h="276700">
                <a:tc>
                  <a:txBody>
                    <a:bodyPr/>
                    <a:lstStyle/>
                    <a:p>
                      <a:pPr indent="0" lvl="0" marL="0" marR="0" rtl="0" algn="ctr">
                        <a:lnSpc>
                          <a:spcPct val="150000"/>
                        </a:lnSpc>
                        <a:spcBef>
                          <a:spcPts val="0"/>
                        </a:spcBef>
                        <a:spcAft>
                          <a:spcPts val="0"/>
                        </a:spcAft>
                        <a:buNone/>
                      </a:pPr>
                      <a:r>
                        <a:rPr lang="en-US" sz="1400"/>
                        <a:t>13</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Số ĐT</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JTextField</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Nhập số điện thoại</a:t>
                      </a:r>
                      <a:endParaRPr sz="1400">
                        <a:latin typeface="Calibri"/>
                        <a:ea typeface="Calibri"/>
                        <a:cs typeface="Calibri"/>
                        <a:sym typeface="Calibri"/>
                      </a:endParaRPr>
                    </a:p>
                  </a:txBody>
                  <a:tcPr marT="0" marB="0" marR="46350" marL="46350"/>
                </a:tc>
              </a:tr>
              <a:tr h="276700">
                <a:tc>
                  <a:txBody>
                    <a:bodyPr/>
                    <a:lstStyle/>
                    <a:p>
                      <a:pPr indent="0" lvl="0" marL="0" marR="0" rtl="0" algn="ctr">
                        <a:lnSpc>
                          <a:spcPct val="150000"/>
                        </a:lnSpc>
                        <a:spcBef>
                          <a:spcPts val="0"/>
                        </a:spcBef>
                        <a:spcAft>
                          <a:spcPts val="0"/>
                        </a:spcAft>
                        <a:buNone/>
                      </a:pPr>
                      <a:r>
                        <a:rPr lang="en-US" sz="1400"/>
                        <a:t>14</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Lương</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JTextField</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Nhập thị lương</a:t>
                      </a:r>
                      <a:endParaRPr sz="1400">
                        <a:latin typeface="Calibri"/>
                        <a:ea typeface="Calibri"/>
                        <a:cs typeface="Calibri"/>
                        <a:sym typeface="Calibri"/>
                      </a:endParaRPr>
                    </a:p>
                  </a:txBody>
                  <a:tcPr marT="0" marB="0" marR="46350" marL="46350"/>
                </a:tc>
              </a:tr>
              <a:tr h="276700">
                <a:tc>
                  <a:txBody>
                    <a:bodyPr/>
                    <a:lstStyle/>
                    <a:p>
                      <a:pPr indent="0" lvl="0" marL="0" marR="0" rtl="0" algn="ctr">
                        <a:lnSpc>
                          <a:spcPct val="150000"/>
                        </a:lnSpc>
                        <a:spcBef>
                          <a:spcPts val="0"/>
                        </a:spcBef>
                        <a:spcAft>
                          <a:spcPts val="0"/>
                        </a:spcAft>
                        <a:buNone/>
                      </a:pPr>
                      <a:r>
                        <a:rPr lang="en-US" sz="1400"/>
                        <a:t>15</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Hình ảnh</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JLabel</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Hiển thị hình ảnh nhân viên</a:t>
                      </a:r>
                      <a:endParaRPr sz="1400">
                        <a:latin typeface="Calibri"/>
                        <a:ea typeface="Calibri"/>
                        <a:cs typeface="Calibri"/>
                        <a:sym typeface="Calibri"/>
                      </a:endParaRPr>
                    </a:p>
                  </a:txBody>
                  <a:tcPr marT="0" marB="0" marR="46350" marL="46350"/>
                </a:tc>
              </a:tr>
              <a:tr h="498650">
                <a:tc>
                  <a:txBody>
                    <a:bodyPr/>
                    <a:lstStyle/>
                    <a:p>
                      <a:pPr indent="0" lvl="0" marL="0" marR="0" rtl="0" algn="ctr">
                        <a:lnSpc>
                          <a:spcPct val="150000"/>
                        </a:lnSpc>
                        <a:spcBef>
                          <a:spcPts val="0"/>
                        </a:spcBef>
                        <a:spcAft>
                          <a:spcPts val="0"/>
                        </a:spcAft>
                        <a:buNone/>
                      </a:pPr>
                      <a:r>
                        <a:rPr lang="en-US" sz="1400"/>
                        <a:t>16</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browser</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JButton</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Nhấn để vào thư mục và chọn ảnh</a:t>
                      </a:r>
                      <a:endParaRPr sz="1400">
                        <a:latin typeface="Calibri"/>
                        <a:ea typeface="Calibri"/>
                        <a:cs typeface="Calibri"/>
                        <a:sym typeface="Calibri"/>
                      </a:endParaRPr>
                    </a:p>
                  </a:txBody>
                  <a:tcPr marT="0" marB="0" marR="46350" marL="46350"/>
                </a:tc>
              </a:tr>
              <a:tr h="498650">
                <a:tc>
                  <a:txBody>
                    <a:bodyPr/>
                    <a:lstStyle/>
                    <a:p>
                      <a:pPr indent="0" lvl="0" marL="0" marR="0" rtl="0" algn="ctr">
                        <a:lnSpc>
                          <a:spcPct val="150000"/>
                        </a:lnSpc>
                        <a:spcBef>
                          <a:spcPts val="0"/>
                        </a:spcBef>
                        <a:spcAft>
                          <a:spcPts val="0"/>
                        </a:spcAft>
                        <a:buNone/>
                      </a:pPr>
                      <a:r>
                        <a:rPr lang="en-US" sz="1400"/>
                        <a:t>17</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INSERT</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JButton</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Nhấn để thực hiện chức năng thêm</a:t>
                      </a:r>
                      <a:endParaRPr sz="1400">
                        <a:latin typeface="Calibri"/>
                        <a:ea typeface="Calibri"/>
                        <a:cs typeface="Calibri"/>
                        <a:sym typeface="Calibri"/>
                      </a:endParaRPr>
                    </a:p>
                  </a:txBody>
                  <a:tcPr marT="0" marB="0" marR="46350" marL="46350"/>
                </a:tc>
              </a:tr>
              <a:tr h="498650">
                <a:tc>
                  <a:txBody>
                    <a:bodyPr/>
                    <a:lstStyle/>
                    <a:p>
                      <a:pPr indent="0" lvl="0" marL="0" marR="0" rtl="0" algn="ctr">
                        <a:lnSpc>
                          <a:spcPct val="150000"/>
                        </a:lnSpc>
                        <a:spcBef>
                          <a:spcPts val="0"/>
                        </a:spcBef>
                        <a:spcAft>
                          <a:spcPts val="0"/>
                        </a:spcAft>
                        <a:buNone/>
                      </a:pPr>
                      <a:r>
                        <a:rPr lang="en-US" sz="1400"/>
                        <a:t>18</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DELETE</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JButton</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Nhấn để thực hiện chức năng xóa</a:t>
                      </a:r>
                      <a:endParaRPr sz="1400">
                        <a:latin typeface="Calibri"/>
                        <a:ea typeface="Calibri"/>
                        <a:cs typeface="Calibri"/>
                        <a:sym typeface="Calibri"/>
                      </a:endParaRPr>
                    </a:p>
                  </a:txBody>
                  <a:tcPr marT="0" marB="0" marR="46350" marL="46350"/>
                </a:tc>
              </a:tr>
              <a:tr h="498650">
                <a:tc>
                  <a:txBody>
                    <a:bodyPr/>
                    <a:lstStyle/>
                    <a:p>
                      <a:pPr indent="0" lvl="0" marL="0" marR="0" rtl="0" algn="ctr">
                        <a:lnSpc>
                          <a:spcPct val="150000"/>
                        </a:lnSpc>
                        <a:spcBef>
                          <a:spcPts val="0"/>
                        </a:spcBef>
                        <a:spcAft>
                          <a:spcPts val="0"/>
                        </a:spcAft>
                        <a:buNone/>
                      </a:pPr>
                      <a:r>
                        <a:rPr lang="en-US" sz="1400"/>
                        <a:t>19</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UPDATE</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JButton</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Nhấn để thực hiện chức năng sửa</a:t>
                      </a:r>
                      <a:endParaRPr sz="1400">
                        <a:latin typeface="Calibri"/>
                        <a:ea typeface="Calibri"/>
                        <a:cs typeface="Calibri"/>
                        <a:sym typeface="Calibri"/>
                      </a:endParaRPr>
                    </a:p>
                  </a:txBody>
                  <a:tcPr marT="0" marB="0" marR="46350" marL="46350"/>
                </a:tc>
              </a:tr>
              <a:tr h="498650">
                <a:tc>
                  <a:txBody>
                    <a:bodyPr/>
                    <a:lstStyle/>
                    <a:p>
                      <a:pPr indent="0" lvl="0" marL="0" marR="0" rtl="0" algn="ctr">
                        <a:lnSpc>
                          <a:spcPct val="150000"/>
                        </a:lnSpc>
                        <a:spcBef>
                          <a:spcPts val="0"/>
                        </a:spcBef>
                        <a:spcAft>
                          <a:spcPts val="0"/>
                        </a:spcAft>
                        <a:buNone/>
                      </a:pPr>
                      <a:r>
                        <a:rPr lang="en-US" sz="1400"/>
                        <a:t>20</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REFRESH</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JButton</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Nhấn để thực hiện chức năng làm mới</a:t>
                      </a:r>
                      <a:endParaRPr sz="1400">
                        <a:latin typeface="Calibri"/>
                        <a:ea typeface="Calibri"/>
                        <a:cs typeface="Calibri"/>
                        <a:sym typeface="Calibri"/>
                      </a:endParaRPr>
                    </a:p>
                  </a:txBody>
                  <a:tcPr marT="0" marB="0" marR="46350" marL="46350"/>
                </a:tc>
              </a:tr>
              <a:tr h="585275">
                <a:tc>
                  <a:txBody>
                    <a:bodyPr/>
                    <a:lstStyle/>
                    <a:p>
                      <a:pPr indent="0" lvl="0" marL="0" marR="0" rtl="0" algn="ctr">
                        <a:lnSpc>
                          <a:spcPct val="150000"/>
                        </a:lnSpc>
                        <a:spcBef>
                          <a:spcPts val="0"/>
                        </a:spcBef>
                        <a:spcAft>
                          <a:spcPts val="0"/>
                        </a:spcAft>
                        <a:buNone/>
                      </a:pPr>
                      <a:r>
                        <a:rPr lang="en-US" sz="1400"/>
                        <a:t>21</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DANH SÁCH NHÂN VIÊN</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JTable</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Hiển thị thông tin của nhân viên</a:t>
                      </a:r>
                      <a:endParaRPr sz="1400">
                        <a:latin typeface="Calibri"/>
                        <a:ea typeface="Calibri"/>
                        <a:cs typeface="Calibri"/>
                        <a:sym typeface="Calibri"/>
                      </a:endParaRPr>
                    </a:p>
                  </a:txBody>
                  <a:tcPr marT="0" marB="0" marR="46350" marL="46350"/>
                </a:tc>
              </a:tr>
              <a:tr h="276700">
                <a:tc>
                  <a:txBody>
                    <a:bodyPr/>
                    <a:lstStyle/>
                    <a:p>
                      <a:pPr indent="0" lvl="0" marL="0" marR="0" rtl="0" algn="ctr">
                        <a:lnSpc>
                          <a:spcPct val="150000"/>
                        </a:lnSpc>
                        <a:spcBef>
                          <a:spcPts val="0"/>
                        </a:spcBef>
                        <a:spcAft>
                          <a:spcPts val="0"/>
                        </a:spcAft>
                        <a:buNone/>
                      </a:pPr>
                      <a:r>
                        <a:rPr lang="en-US" sz="1400"/>
                        <a:t>22</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TRỞ LẠI</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JButton</a:t>
                      </a:r>
                      <a:endParaRPr sz="1400">
                        <a:latin typeface="Calibri"/>
                        <a:ea typeface="Calibri"/>
                        <a:cs typeface="Calibri"/>
                        <a:sym typeface="Calibri"/>
                      </a:endParaRPr>
                    </a:p>
                  </a:txBody>
                  <a:tcPr marT="0" marB="0" marR="46350" marL="46350"/>
                </a:tc>
                <a:tc>
                  <a:txBody>
                    <a:bodyPr/>
                    <a:lstStyle/>
                    <a:p>
                      <a:pPr indent="0" lvl="0" marL="0" marR="0" rtl="0" algn="l">
                        <a:lnSpc>
                          <a:spcPct val="150000"/>
                        </a:lnSpc>
                        <a:spcBef>
                          <a:spcPts val="0"/>
                        </a:spcBef>
                        <a:spcAft>
                          <a:spcPts val="0"/>
                        </a:spcAft>
                        <a:buNone/>
                      </a:pPr>
                      <a:r>
                        <a:rPr lang="en-US" sz="1400"/>
                        <a:t>Nhấn để trở lại trang quản lý </a:t>
                      </a:r>
                      <a:endParaRPr sz="1400">
                        <a:latin typeface="Calibri"/>
                        <a:ea typeface="Calibri"/>
                        <a:cs typeface="Calibri"/>
                        <a:sym typeface="Calibri"/>
                      </a:endParaRPr>
                    </a:p>
                  </a:txBody>
                  <a:tcPr marT="0" marB="0" marR="46350" marL="463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6"/>
          <p:cNvPicPr preferRelativeResize="0"/>
          <p:nvPr/>
        </p:nvPicPr>
        <p:blipFill rotWithShape="1">
          <a:blip r:embed="rId3">
            <a:alphaModFix amt="34000"/>
          </a:blip>
          <a:srcRect b="10352" l="0" r="0" t="10352"/>
          <a:stretch/>
        </p:blipFill>
        <p:spPr>
          <a:xfrm>
            <a:off x="0" y="-22860"/>
            <a:ext cx="18288000" cy="10287000"/>
          </a:xfrm>
          <a:prstGeom prst="rect">
            <a:avLst/>
          </a:prstGeom>
          <a:noFill/>
          <a:ln>
            <a:noFill/>
          </a:ln>
        </p:spPr>
      </p:pic>
      <p:sp>
        <p:nvSpPr>
          <p:cNvPr id="169" name="Google Shape;169;p6"/>
          <p:cNvSpPr/>
          <p:nvPr/>
        </p:nvSpPr>
        <p:spPr>
          <a:xfrm>
            <a:off x="7086600" y="909857"/>
            <a:ext cx="4267200" cy="533400"/>
          </a:xfrm>
          <a:prstGeom prst="roundRect">
            <a:avLst>
              <a:gd fmla="val 16667" name="adj"/>
            </a:avLst>
          </a:prstGeom>
          <a:solidFill>
            <a:srgbClr val="F2DADA"/>
          </a:soli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6"/>
          <p:cNvSpPr txBox="1"/>
          <p:nvPr/>
        </p:nvSpPr>
        <p:spPr>
          <a:xfrm>
            <a:off x="7620000" y="889259"/>
            <a:ext cx="66294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Calibri"/>
                <a:ea typeface="Calibri"/>
                <a:cs typeface="Calibri"/>
                <a:sym typeface="Calibri"/>
              </a:rPr>
              <a:t>Phân tích yêu cầu </a:t>
            </a:r>
            <a:endParaRPr/>
          </a:p>
        </p:txBody>
      </p:sp>
      <p:sp>
        <p:nvSpPr>
          <p:cNvPr id="171" name="Google Shape;171;p6"/>
          <p:cNvSpPr txBox="1"/>
          <p:nvPr/>
        </p:nvSpPr>
        <p:spPr>
          <a:xfrm>
            <a:off x="571500" y="1624967"/>
            <a:ext cx="17145000" cy="865826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200">
                <a:solidFill>
                  <a:srgbClr val="953734"/>
                </a:solidFill>
                <a:latin typeface="Calibri"/>
                <a:ea typeface="Calibri"/>
                <a:cs typeface="Calibri"/>
                <a:sym typeface="Calibri"/>
              </a:rPr>
              <a:t>Yêu cầu phi chức năng</a:t>
            </a:r>
            <a:endParaRPr b="1" sz="3200">
              <a:solidFill>
                <a:srgbClr val="953734"/>
              </a:solidFill>
              <a:latin typeface="Calibri"/>
              <a:ea typeface="Calibri"/>
              <a:cs typeface="Calibri"/>
              <a:sym typeface="Calibri"/>
            </a:endParaRPr>
          </a:p>
          <a:p>
            <a:pPr indent="0" lvl="0" marL="0" marR="0" rtl="0" algn="l">
              <a:lnSpc>
                <a:spcPct val="150000"/>
              </a:lnSpc>
              <a:spcBef>
                <a:spcPts val="800"/>
              </a:spcBef>
              <a:spcAft>
                <a:spcPts val="0"/>
              </a:spcAft>
              <a:buNone/>
            </a:pPr>
            <a:r>
              <a:rPr lang="en-US" sz="3000">
                <a:solidFill>
                  <a:schemeClr val="dk1"/>
                </a:solidFill>
                <a:latin typeface="Calibri"/>
                <a:ea typeface="Calibri"/>
                <a:cs typeface="Calibri"/>
                <a:sym typeface="Calibri"/>
              </a:rPr>
              <a:t>  </a:t>
            </a:r>
            <a:r>
              <a:rPr b="1" lang="en-US" sz="3000">
                <a:solidFill>
                  <a:schemeClr val="dk1"/>
                </a:solidFill>
                <a:latin typeface="Calibri"/>
                <a:ea typeface="Calibri"/>
                <a:cs typeface="Calibri"/>
                <a:sym typeface="Calibri"/>
              </a:rPr>
              <a:t> 1. Độ bảo mật</a:t>
            </a:r>
            <a:endParaRPr b="1" sz="3000">
              <a:solidFill>
                <a:schemeClr val="dk1"/>
              </a:solidFill>
              <a:latin typeface="Calibri"/>
              <a:ea typeface="Calibri"/>
              <a:cs typeface="Calibri"/>
              <a:sym typeface="Calibri"/>
            </a:endParaRPr>
          </a:p>
          <a:p>
            <a:pPr indent="0" lvl="0" marL="0" marR="0" rtl="0" algn="l">
              <a:lnSpc>
                <a:spcPct val="150000"/>
              </a:lnSpc>
              <a:spcBef>
                <a:spcPts val="800"/>
              </a:spcBef>
              <a:spcAft>
                <a:spcPts val="0"/>
              </a:spcAft>
              <a:buNone/>
            </a:pPr>
            <a:r>
              <a:rPr lang="en-US" sz="3000">
                <a:solidFill>
                  <a:schemeClr val="dk1"/>
                </a:solidFill>
                <a:latin typeface="Calibri"/>
                <a:ea typeface="Calibri"/>
                <a:cs typeface="Calibri"/>
                <a:sym typeface="Calibri"/>
              </a:rPr>
              <a:t>	Cần đảm bảo tính bảo mật đối với thông tin của khách hàng, nhân viên và tài khoản của hiệu sách</a:t>
            </a:r>
            <a:endParaRPr sz="3000">
              <a:solidFill>
                <a:schemeClr val="dk1"/>
              </a:solidFill>
              <a:latin typeface="Calibri"/>
              <a:ea typeface="Calibri"/>
              <a:cs typeface="Calibri"/>
              <a:sym typeface="Calibri"/>
            </a:endParaRPr>
          </a:p>
          <a:p>
            <a:pPr indent="0" lvl="0" marL="0" marR="0" rtl="0" algn="l">
              <a:lnSpc>
                <a:spcPct val="150000"/>
              </a:lnSpc>
              <a:spcBef>
                <a:spcPts val="800"/>
              </a:spcBef>
              <a:spcAft>
                <a:spcPts val="0"/>
              </a:spcAft>
              <a:buNone/>
            </a:pPr>
            <a:r>
              <a:rPr lang="en-US" sz="3000">
                <a:solidFill>
                  <a:schemeClr val="dk1"/>
                </a:solidFill>
                <a:latin typeface="Calibri"/>
                <a:ea typeface="Calibri"/>
                <a:cs typeface="Calibri"/>
                <a:sym typeface="Calibri"/>
              </a:rPr>
              <a:t>   </a:t>
            </a:r>
            <a:r>
              <a:rPr b="1" lang="en-US" sz="3000">
                <a:solidFill>
                  <a:schemeClr val="dk1"/>
                </a:solidFill>
                <a:latin typeface="Calibri"/>
                <a:ea typeface="Calibri"/>
                <a:cs typeface="Calibri"/>
                <a:sym typeface="Calibri"/>
              </a:rPr>
              <a:t>2. Thân thiện với người dùng</a:t>
            </a:r>
            <a:endParaRPr b="1" sz="3000">
              <a:solidFill>
                <a:schemeClr val="dk1"/>
              </a:solidFill>
              <a:latin typeface="Calibri"/>
              <a:ea typeface="Calibri"/>
              <a:cs typeface="Calibri"/>
              <a:sym typeface="Calibri"/>
            </a:endParaRPr>
          </a:p>
          <a:p>
            <a:pPr indent="0" lvl="0" marL="0" marR="0" rtl="0" algn="l">
              <a:lnSpc>
                <a:spcPct val="150000"/>
              </a:lnSpc>
              <a:spcBef>
                <a:spcPts val="800"/>
              </a:spcBef>
              <a:spcAft>
                <a:spcPts val="0"/>
              </a:spcAft>
              <a:buNone/>
            </a:pPr>
            <a:r>
              <a:rPr lang="en-US" sz="3000">
                <a:solidFill>
                  <a:schemeClr val="dk1"/>
                </a:solidFill>
                <a:latin typeface="Calibri"/>
                <a:ea typeface="Calibri"/>
                <a:cs typeface="Calibri"/>
                <a:sym typeface="Calibri"/>
              </a:rPr>
              <a:t>	Có giao diện thân thiện, giúp người dùng dễ dàng sử dụng hệ thống </a:t>
            </a:r>
            <a:endParaRPr/>
          </a:p>
          <a:p>
            <a:pPr indent="0" lvl="0" marL="0" marR="0" rtl="0" algn="l">
              <a:lnSpc>
                <a:spcPct val="150000"/>
              </a:lnSpc>
              <a:spcBef>
                <a:spcPts val="800"/>
              </a:spcBef>
              <a:spcAft>
                <a:spcPts val="0"/>
              </a:spcAft>
              <a:buNone/>
            </a:pPr>
            <a:r>
              <a:rPr b="1" lang="en-US" sz="3000">
                <a:solidFill>
                  <a:schemeClr val="dk1"/>
                </a:solidFill>
                <a:latin typeface="Calibri"/>
                <a:ea typeface="Calibri"/>
                <a:cs typeface="Calibri"/>
                <a:sym typeface="Calibri"/>
              </a:rPr>
              <a:t>   3. Dễ dàng bảo trì, cập nhật </a:t>
            </a:r>
            <a:endParaRPr/>
          </a:p>
          <a:p>
            <a:pPr indent="0" lvl="0" marL="0" marR="0" rtl="0" algn="l">
              <a:lnSpc>
                <a:spcPct val="150000"/>
              </a:lnSpc>
              <a:spcBef>
                <a:spcPts val="800"/>
              </a:spcBef>
              <a:spcAft>
                <a:spcPts val="0"/>
              </a:spcAft>
              <a:buNone/>
            </a:pPr>
            <a:r>
              <a:rPr lang="en-US" sz="3000">
                <a:solidFill>
                  <a:schemeClr val="dk1"/>
                </a:solidFill>
                <a:latin typeface="Calibri"/>
                <a:ea typeface="Calibri"/>
                <a:cs typeface="Calibri"/>
                <a:sym typeface="Calibri"/>
              </a:rPr>
              <a:t>	Có khả năng dễ dàng bảo trì, nâng cấp và cập nhật khi có yêu cầu mới</a:t>
            </a:r>
            <a:endParaRPr sz="3000">
              <a:solidFill>
                <a:schemeClr val="dk1"/>
              </a:solidFill>
              <a:latin typeface="Calibri"/>
              <a:ea typeface="Calibri"/>
              <a:cs typeface="Calibri"/>
              <a:sym typeface="Calibri"/>
            </a:endParaRPr>
          </a:p>
          <a:p>
            <a:pPr indent="0" lvl="0" marL="0" marR="0" rtl="0" algn="l">
              <a:lnSpc>
                <a:spcPct val="150000"/>
              </a:lnSpc>
              <a:spcBef>
                <a:spcPts val="800"/>
              </a:spcBef>
              <a:spcAft>
                <a:spcPts val="0"/>
              </a:spcAft>
              <a:buNone/>
            </a:pPr>
            <a:r>
              <a:rPr lang="en-US" sz="3000">
                <a:solidFill>
                  <a:schemeClr val="dk1"/>
                </a:solidFill>
                <a:latin typeface="Calibri"/>
                <a:ea typeface="Calibri"/>
                <a:cs typeface="Calibri"/>
                <a:sym typeface="Calibri"/>
              </a:rPr>
              <a:t>   </a:t>
            </a:r>
            <a:r>
              <a:rPr b="1" lang="en-US" sz="3000">
                <a:solidFill>
                  <a:schemeClr val="dk1"/>
                </a:solidFill>
                <a:latin typeface="Calibri"/>
                <a:ea typeface="Calibri"/>
                <a:cs typeface="Calibri"/>
                <a:sym typeface="Calibri"/>
              </a:rPr>
              <a:t>4. Độ ổn định chính xác</a:t>
            </a:r>
            <a:endParaRPr b="1" sz="3000">
              <a:solidFill>
                <a:schemeClr val="dk1"/>
              </a:solidFill>
              <a:latin typeface="Calibri"/>
              <a:ea typeface="Calibri"/>
              <a:cs typeface="Calibri"/>
              <a:sym typeface="Calibri"/>
            </a:endParaRPr>
          </a:p>
          <a:p>
            <a:pPr indent="0" lvl="0" marL="0" marR="0" rtl="0" algn="l">
              <a:lnSpc>
                <a:spcPct val="150000"/>
              </a:lnSpc>
              <a:spcBef>
                <a:spcPts val="800"/>
              </a:spcBef>
              <a:spcAft>
                <a:spcPts val="0"/>
              </a:spcAft>
              <a:buNone/>
            </a:pPr>
            <a:r>
              <a:rPr lang="en-US" sz="3000">
                <a:solidFill>
                  <a:schemeClr val="dk1"/>
                </a:solidFill>
                <a:latin typeface="Calibri"/>
                <a:ea typeface="Calibri"/>
                <a:cs typeface="Calibri"/>
                <a:sym typeface="Calibri"/>
              </a:rPr>
              <a:t>	Đảm bảo độ ổn định cao, hoạt động liên tục mà không gặp sự cố, các số liệu báo cáo thống kê tự động</a:t>
            </a:r>
            <a:endParaRPr sz="3000">
              <a:solidFill>
                <a:schemeClr val="dk1"/>
              </a:solidFill>
              <a:latin typeface="Calibri"/>
              <a:ea typeface="Calibri"/>
              <a:cs typeface="Calibri"/>
              <a:sym typeface="Calibri"/>
            </a:endParaRPr>
          </a:p>
          <a:p>
            <a:pPr indent="0" lvl="0" marL="0" marR="0" rtl="0" algn="l">
              <a:lnSpc>
                <a:spcPct val="150000"/>
              </a:lnSpc>
              <a:spcBef>
                <a:spcPts val="800"/>
              </a:spcBef>
              <a:spcAft>
                <a:spcPts val="0"/>
              </a:spcAft>
              <a:buNone/>
            </a:pPr>
            <a:r>
              <a:rPr lang="en-US" sz="3000">
                <a:solidFill>
                  <a:schemeClr val="dk1"/>
                </a:solidFill>
                <a:latin typeface="Calibri"/>
                <a:ea typeface="Calibri"/>
                <a:cs typeface="Calibri"/>
                <a:sym typeface="Calibri"/>
              </a:rPr>
              <a:t>   </a:t>
            </a:r>
            <a:r>
              <a:rPr b="1" lang="en-US" sz="3000">
                <a:solidFill>
                  <a:schemeClr val="dk1"/>
                </a:solidFill>
                <a:latin typeface="Calibri"/>
                <a:ea typeface="Calibri"/>
                <a:cs typeface="Calibri"/>
                <a:sym typeface="Calibri"/>
              </a:rPr>
              <a:t>5. Khả năng tương thích</a:t>
            </a:r>
            <a:endParaRPr b="1" sz="3000">
              <a:solidFill>
                <a:schemeClr val="dk1"/>
              </a:solidFill>
              <a:latin typeface="Calibri"/>
              <a:ea typeface="Calibri"/>
              <a:cs typeface="Calibri"/>
              <a:sym typeface="Calibri"/>
            </a:endParaRPr>
          </a:p>
          <a:p>
            <a:pPr indent="0" lvl="0" marL="0" marR="0" rtl="0" algn="l">
              <a:lnSpc>
                <a:spcPct val="150000"/>
              </a:lnSpc>
              <a:spcBef>
                <a:spcPts val="800"/>
              </a:spcBef>
              <a:spcAft>
                <a:spcPts val="0"/>
              </a:spcAft>
              <a:buNone/>
            </a:pPr>
            <a:r>
              <a:rPr lang="en-US" sz="3000">
                <a:solidFill>
                  <a:schemeClr val="dk1"/>
                </a:solidFill>
                <a:latin typeface="Calibri"/>
                <a:ea typeface="Calibri"/>
                <a:cs typeface="Calibri"/>
                <a:sym typeface="Calibri"/>
              </a:rPr>
              <a:t>	Đảm bảo tương thích với môi trường ứng dụng khác nhau</a:t>
            </a:r>
            <a:endParaRPr sz="2800">
              <a:solidFill>
                <a:schemeClr val="dk1"/>
              </a:solidFill>
              <a:latin typeface="Calibri"/>
              <a:ea typeface="Calibri"/>
              <a:cs typeface="Calibri"/>
              <a:sym typeface="Calibri"/>
            </a:endParaRPr>
          </a:p>
        </p:txBody>
      </p:sp>
      <p:sp>
        <p:nvSpPr>
          <p:cNvPr id="172" name="Google Shape;172;p6"/>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1. Giới Thiệu</a:t>
            </a:r>
            <a:endParaRPr b="1" sz="4800">
              <a:solidFill>
                <a:srgbClr val="998D3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500"/>
                                        <p:tgtEl>
                                          <p:spTgt spid="1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p60"/>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756" name="Google Shape;756;p60"/>
          <p:cNvSpPr txBox="1"/>
          <p:nvPr/>
        </p:nvSpPr>
        <p:spPr>
          <a:xfrm>
            <a:off x="136792" y="800323"/>
            <a:ext cx="48768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953734"/>
                </a:solidFill>
                <a:latin typeface="Calibri"/>
                <a:ea typeface="Calibri"/>
                <a:cs typeface="Calibri"/>
                <a:sym typeface="Calibri"/>
              </a:rPr>
              <a:t>Trang quản lý khách hàng</a:t>
            </a:r>
            <a:endParaRPr b="1" sz="3200">
              <a:solidFill>
                <a:srgbClr val="953734"/>
              </a:solidFill>
              <a:latin typeface="Calibri"/>
              <a:ea typeface="Calibri"/>
              <a:cs typeface="Calibri"/>
              <a:sym typeface="Calibri"/>
            </a:endParaRPr>
          </a:p>
        </p:txBody>
      </p:sp>
      <p:sp>
        <p:nvSpPr>
          <p:cNvPr id="757" name="Google Shape;757;p60"/>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4. Thiết Kế Giao Diện</a:t>
            </a:r>
            <a:endParaRPr b="1" sz="4800">
              <a:solidFill>
                <a:srgbClr val="998D38"/>
              </a:solidFill>
              <a:latin typeface="Calibri"/>
              <a:ea typeface="Calibri"/>
              <a:cs typeface="Calibri"/>
              <a:sym typeface="Calibri"/>
            </a:endParaRPr>
          </a:p>
        </p:txBody>
      </p:sp>
      <p:pic>
        <p:nvPicPr>
          <p:cNvPr descr="A screenshot of a computer&#10;&#10;Description automatically generated with medium confidence" id="758" name="Google Shape;758;p60"/>
          <p:cNvPicPr preferRelativeResize="0"/>
          <p:nvPr/>
        </p:nvPicPr>
        <p:blipFill rotWithShape="1">
          <a:blip r:embed="rId4">
            <a:alphaModFix/>
          </a:blip>
          <a:srcRect b="0" l="0" r="0" t="0"/>
          <a:stretch/>
        </p:blipFill>
        <p:spPr>
          <a:xfrm>
            <a:off x="136792" y="1462632"/>
            <a:ext cx="9388207" cy="6858000"/>
          </a:xfrm>
          <a:prstGeom prst="rect">
            <a:avLst/>
          </a:prstGeom>
          <a:noFill/>
          <a:ln>
            <a:noFill/>
          </a:ln>
        </p:spPr>
      </p:pic>
      <p:graphicFrame>
        <p:nvGraphicFramePr>
          <p:cNvPr id="759" name="Google Shape;759;p60"/>
          <p:cNvGraphicFramePr/>
          <p:nvPr/>
        </p:nvGraphicFramePr>
        <p:xfrm>
          <a:off x="9874930" y="1485492"/>
          <a:ext cx="3000000" cy="3000000"/>
        </p:xfrm>
        <a:graphic>
          <a:graphicData uri="http://schemas.openxmlformats.org/drawingml/2006/table">
            <a:tbl>
              <a:tblPr bandRow="1" firstCol="1" firstRow="1">
                <a:noFill/>
                <a:tableStyleId>{20C3E85E-E02B-4128-91EF-8C20314F90F3}</a:tableStyleId>
              </a:tblPr>
              <a:tblGrid>
                <a:gridCol w="1099800"/>
                <a:gridCol w="1588500"/>
                <a:gridCol w="1710025"/>
                <a:gridCol w="3664825"/>
              </a:tblGrid>
              <a:tr h="280150">
                <a:tc>
                  <a:txBody>
                    <a:bodyPr/>
                    <a:lstStyle/>
                    <a:p>
                      <a:pPr indent="0" lvl="0" marL="0" marR="0" rtl="0" algn="ctr">
                        <a:lnSpc>
                          <a:spcPct val="150000"/>
                        </a:lnSpc>
                        <a:spcBef>
                          <a:spcPts val="0"/>
                        </a:spcBef>
                        <a:spcAft>
                          <a:spcPts val="0"/>
                        </a:spcAft>
                        <a:buNone/>
                      </a:pPr>
                      <a:r>
                        <a:rPr lang="en-US" sz="1700"/>
                        <a:t>STT</a:t>
                      </a:r>
                      <a:endParaRPr sz="1700">
                        <a:latin typeface="Calibri"/>
                        <a:ea typeface="Calibri"/>
                        <a:cs typeface="Calibri"/>
                        <a:sym typeface="Calibri"/>
                      </a:endParaRPr>
                    </a:p>
                  </a:txBody>
                  <a:tcPr marT="0" marB="0" marR="47775" marL="47775"/>
                </a:tc>
                <a:tc>
                  <a:txBody>
                    <a:bodyPr/>
                    <a:lstStyle/>
                    <a:p>
                      <a:pPr indent="0" lvl="0" marL="0" marR="0" rtl="0" algn="ctr">
                        <a:lnSpc>
                          <a:spcPct val="150000"/>
                        </a:lnSpc>
                        <a:spcBef>
                          <a:spcPts val="0"/>
                        </a:spcBef>
                        <a:spcAft>
                          <a:spcPts val="0"/>
                        </a:spcAft>
                        <a:buNone/>
                      </a:pPr>
                      <a:r>
                        <a:rPr lang="en-US" sz="1700"/>
                        <a:t>Tên</a:t>
                      </a:r>
                      <a:endParaRPr sz="1700">
                        <a:latin typeface="Calibri"/>
                        <a:ea typeface="Calibri"/>
                        <a:cs typeface="Calibri"/>
                        <a:sym typeface="Calibri"/>
                      </a:endParaRPr>
                    </a:p>
                  </a:txBody>
                  <a:tcPr marT="0" marB="0" marR="47775" marL="47775"/>
                </a:tc>
                <a:tc>
                  <a:txBody>
                    <a:bodyPr/>
                    <a:lstStyle/>
                    <a:p>
                      <a:pPr indent="0" lvl="0" marL="0" marR="0" rtl="0" algn="ctr">
                        <a:lnSpc>
                          <a:spcPct val="150000"/>
                        </a:lnSpc>
                        <a:spcBef>
                          <a:spcPts val="0"/>
                        </a:spcBef>
                        <a:spcAft>
                          <a:spcPts val="0"/>
                        </a:spcAft>
                        <a:buNone/>
                      </a:pPr>
                      <a:r>
                        <a:rPr lang="en-US" sz="1700"/>
                        <a:t>Kiểu</a:t>
                      </a:r>
                      <a:endParaRPr sz="1700">
                        <a:latin typeface="Calibri"/>
                        <a:ea typeface="Calibri"/>
                        <a:cs typeface="Calibri"/>
                        <a:sym typeface="Calibri"/>
                      </a:endParaRPr>
                    </a:p>
                  </a:txBody>
                  <a:tcPr marT="0" marB="0" marR="47775" marL="47775"/>
                </a:tc>
                <a:tc>
                  <a:txBody>
                    <a:bodyPr/>
                    <a:lstStyle/>
                    <a:p>
                      <a:pPr indent="0" lvl="0" marL="0" marR="0" rtl="0" algn="ctr">
                        <a:lnSpc>
                          <a:spcPct val="150000"/>
                        </a:lnSpc>
                        <a:spcBef>
                          <a:spcPts val="0"/>
                        </a:spcBef>
                        <a:spcAft>
                          <a:spcPts val="0"/>
                        </a:spcAft>
                        <a:buNone/>
                      </a:pPr>
                      <a:r>
                        <a:rPr lang="en-US" sz="1700"/>
                        <a:t>Chức năng</a:t>
                      </a:r>
                      <a:endParaRPr sz="1700">
                        <a:latin typeface="Calibri"/>
                        <a:ea typeface="Calibri"/>
                        <a:cs typeface="Calibri"/>
                        <a:sym typeface="Calibri"/>
                      </a:endParaRPr>
                    </a:p>
                  </a:txBody>
                  <a:tcPr marT="0" marB="0" marR="47775" marL="47775"/>
                </a:tc>
              </a:tr>
              <a:tr h="280150">
                <a:tc>
                  <a:txBody>
                    <a:bodyPr/>
                    <a:lstStyle/>
                    <a:p>
                      <a:pPr indent="0" lvl="0" marL="0" marR="0" rtl="0" algn="ctr">
                        <a:lnSpc>
                          <a:spcPct val="150000"/>
                        </a:lnSpc>
                        <a:spcBef>
                          <a:spcPts val="0"/>
                        </a:spcBef>
                        <a:spcAft>
                          <a:spcPts val="0"/>
                        </a:spcAft>
                        <a:buNone/>
                      </a:pPr>
                      <a:r>
                        <a:rPr lang="en-US" sz="1700"/>
                        <a:t>1</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Mã khách hàng</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JTextField</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Nhập mã khách hàng</a:t>
                      </a:r>
                      <a:endParaRPr sz="1700">
                        <a:latin typeface="Calibri"/>
                        <a:ea typeface="Calibri"/>
                        <a:cs typeface="Calibri"/>
                        <a:sym typeface="Calibri"/>
                      </a:endParaRPr>
                    </a:p>
                  </a:txBody>
                  <a:tcPr marT="0" marB="0" marR="47775" marL="47775"/>
                </a:tc>
              </a:tr>
              <a:tr h="593900">
                <a:tc>
                  <a:txBody>
                    <a:bodyPr/>
                    <a:lstStyle/>
                    <a:p>
                      <a:pPr indent="0" lvl="0" marL="0" marR="0" rtl="0" algn="ctr">
                        <a:lnSpc>
                          <a:spcPct val="150000"/>
                        </a:lnSpc>
                        <a:spcBef>
                          <a:spcPts val="0"/>
                        </a:spcBef>
                        <a:spcAft>
                          <a:spcPts val="0"/>
                        </a:spcAft>
                        <a:buNone/>
                      </a:pPr>
                      <a:r>
                        <a:rPr lang="en-US" sz="1700"/>
                        <a:t>2</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JButton</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Nhấn vào để hiển thị mã khách hàng mới nhất</a:t>
                      </a:r>
                      <a:endParaRPr sz="1700">
                        <a:latin typeface="Calibri"/>
                        <a:ea typeface="Calibri"/>
                        <a:cs typeface="Calibri"/>
                        <a:sym typeface="Calibri"/>
                      </a:endParaRPr>
                    </a:p>
                  </a:txBody>
                  <a:tcPr marT="0" marB="0" marR="47775" marL="47775"/>
                </a:tc>
              </a:tr>
              <a:tr h="280150">
                <a:tc>
                  <a:txBody>
                    <a:bodyPr/>
                    <a:lstStyle/>
                    <a:p>
                      <a:pPr indent="0" lvl="0" marL="0" marR="0" rtl="0" algn="ctr">
                        <a:lnSpc>
                          <a:spcPct val="150000"/>
                        </a:lnSpc>
                        <a:spcBef>
                          <a:spcPts val="0"/>
                        </a:spcBef>
                        <a:spcAft>
                          <a:spcPts val="0"/>
                        </a:spcAft>
                        <a:buNone/>
                      </a:pPr>
                      <a:r>
                        <a:rPr lang="en-US" sz="1700"/>
                        <a:t>3</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Search </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JButton</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Nhấn vào để tìm mã khách hàng</a:t>
                      </a:r>
                      <a:endParaRPr sz="1700">
                        <a:latin typeface="Calibri"/>
                        <a:ea typeface="Calibri"/>
                        <a:cs typeface="Calibri"/>
                        <a:sym typeface="Calibri"/>
                      </a:endParaRPr>
                    </a:p>
                  </a:txBody>
                  <a:tcPr marT="0" marB="0" marR="47775" marL="47775"/>
                </a:tc>
              </a:tr>
              <a:tr h="280150">
                <a:tc>
                  <a:txBody>
                    <a:bodyPr/>
                    <a:lstStyle/>
                    <a:p>
                      <a:pPr indent="0" lvl="0" marL="0" marR="0" rtl="0" algn="ctr">
                        <a:lnSpc>
                          <a:spcPct val="150000"/>
                        </a:lnSpc>
                        <a:spcBef>
                          <a:spcPts val="0"/>
                        </a:spcBef>
                        <a:spcAft>
                          <a:spcPts val="0"/>
                        </a:spcAft>
                        <a:buNone/>
                      </a:pPr>
                      <a:r>
                        <a:rPr lang="en-US" sz="1700"/>
                        <a:t>4</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Họ</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JTextField</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Nhập họ</a:t>
                      </a:r>
                      <a:endParaRPr sz="1700">
                        <a:latin typeface="Calibri"/>
                        <a:ea typeface="Calibri"/>
                        <a:cs typeface="Calibri"/>
                        <a:sym typeface="Calibri"/>
                      </a:endParaRPr>
                    </a:p>
                  </a:txBody>
                  <a:tcPr marT="0" marB="0" marR="47775" marL="47775"/>
                </a:tc>
              </a:tr>
              <a:tr h="280150">
                <a:tc>
                  <a:txBody>
                    <a:bodyPr/>
                    <a:lstStyle/>
                    <a:p>
                      <a:pPr indent="0" lvl="0" marL="0" marR="0" rtl="0" algn="ctr">
                        <a:lnSpc>
                          <a:spcPct val="150000"/>
                        </a:lnSpc>
                        <a:spcBef>
                          <a:spcPts val="0"/>
                        </a:spcBef>
                        <a:spcAft>
                          <a:spcPts val="0"/>
                        </a:spcAft>
                        <a:buNone/>
                      </a:pPr>
                      <a:r>
                        <a:rPr lang="en-US" sz="1700"/>
                        <a:t>5</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Tên</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JTextField</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Nhập tên</a:t>
                      </a:r>
                      <a:endParaRPr sz="1700">
                        <a:latin typeface="Calibri"/>
                        <a:ea typeface="Calibri"/>
                        <a:cs typeface="Calibri"/>
                        <a:sym typeface="Calibri"/>
                      </a:endParaRPr>
                    </a:p>
                  </a:txBody>
                  <a:tcPr marT="0" marB="0" marR="47775" marL="47775"/>
                </a:tc>
              </a:tr>
              <a:tr h="280150">
                <a:tc>
                  <a:txBody>
                    <a:bodyPr/>
                    <a:lstStyle/>
                    <a:p>
                      <a:pPr indent="0" lvl="0" marL="0" marR="0" rtl="0" algn="ctr">
                        <a:lnSpc>
                          <a:spcPct val="150000"/>
                        </a:lnSpc>
                        <a:spcBef>
                          <a:spcPts val="0"/>
                        </a:spcBef>
                        <a:spcAft>
                          <a:spcPts val="0"/>
                        </a:spcAft>
                        <a:buNone/>
                      </a:pPr>
                      <a:r>
                        <a:rPr lang="en-US" sz="1700"/>
                        <a:t>6</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Ngày sinh</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JDateChooser</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Nhập ngày sinh</a:t>
                      </a:r>
                      <a:endParaRPr sz="1700">
                        <a:latin typeface="Calibri"/>
                        <a:ea typeface="Calibri"/>
                        <a:cs typeface="Calibri"/>
                        <a:sym typeface="Calibri"/>
                      </a:endParaRPr>
                    </a:p>
                  </a:txBody>
                  <a:tcPr marT="0" marB="0" marR="47775" marL="47775"/>
                </a:tc>
              </a:tr>
              <a:tr h="280150">
                <a:tc>
                  <a:txBody>
                    <a:bodyPr/>
                    <a:lstStyle/>
                    <a:p>
                      <a:pPr indent="0" lvl="0" marL="0" marR="0" rtl="0" algn="ctr">
                        <a:lnSpc>
                          <a:spcPct val="150000"/>
                        </a:lnSpc>
                        <a:spcBef>
                          <a:spcPts val="0"/>
                        </a:spcBef>
                        <a:spcAft>
                          <a:spcPts val="0"/>
                        </a:spcAft>
                        <a:buNone/>
                      </a:pPr>
                      <a:r>
                        <a:rPr lang="en-US" sz="1700"/>
                        <a:t>7</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Nam</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JRadioButton</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Nhấn để chọn giới tính nam</a:t>
                      </a:r>
                      <a:endParaRPr sz="1700">
                        <a:latin typeface="Calibri"/>
                        <a:ea typeface="Calibri"/>
                        <a:cs typeface="Calibri"/>
                        <a:sym typeface="Calibri"/>
                      </a:endParaRPr>
                    </a:p>
                  </a:txBody>
                  <a:tcPr marT="0" marB="0" marR="47775" marL="47775"/>
                </a:tc>
              </a:tr>
              <a:tr h="280150">
                <a:tc>
                  <a:txBody>
                    <a:bodyPr/>
                    <a:lstStyle/>
                    <a:p>
                      <a:pPr indent="0" lvl="0" marL="0" marR="0" rtl="0" algn="ctr">
                        <a:lnSpc>
                          <a:spcPct val="150000"/>
                        </a:lnSpc>
                        <a:spcBef>
                          <a:spcPts val="0"/>
                        </a:spcBef>
                        <a:spcAft>
                          <a:spcPts val="0"/>
                        </a:spcAft>
                        <a:buNone/>
                      </a:pPr>
                      <a:r>
                        <a:rPr lang="en-US" sz="1700"/>
                        <a:t>8</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Nữ</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JRadioButton</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Nhấn để chọn giới tính nữ</a:t>
                      </a:r>
                      <a:endParaRPr sz="1700">
                        <a:latin typeface="Calibri"/>
                        <a:ea typeface="Calibri"/>
                        <a:cs typeface="Calibri"/>
                        <a:sym typeface="Calibri"/>
                      </a:endParaRPr>
                    </a:p>
                  </a:txBody>
                  <a:tcPr marT="0" marB="0" marR="47775" marL="47775"/>
                </a:tc>
              </a:tr>
              <a:tr h="280150">
                <a:tc>
                  <a:txBody>
                    <a:bodyPr/>
                    <a:lstStyle/>
                    <a:p>
                      <a:pPr indent="0" lvl="0" marL="0" marR="0" rtl="0" algn="ctr">
                        <a:lnSpc>
                          <a:spcPct val="150000"/>
                        </a:lnSpc>
                        <a:spcBef>
                          <a:spcPts val="0"/>
                        </a:spcBef>
                        <a:spcAft>
                          <a:spcPts val="0"/>
                        </a:spcAft>
                        <a:buNone/>
                      </a:pPr>
                      <a:r>
                        <a:rPr lang="en-US" sz="1700"/>
                        <a:t>9</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Số ĐT</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JTextField</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Nhập số điện thoại</a:t>
                      </a:r>
                      <a:endParaRPr sz="1700">
                        <a:latin typeface="Calibri"/>
                        <a:ea typeface="Calibri"/>
                        <a:cs typeface="Calibri"/>
                        <a:sym typeface="Calibri"/>
                      </a:endParaRPr>
                    </a:p>
                  </a:txBody>
                  <a:tcPr marT="0" marB="0" marR="47775" marL="47775"/>
                </a:tc>
              </a:tr>
              <a:tr h="593900">
                <a:tc>
                  <a:txBody>
                    <a:bodyPr/>
                    <a:lstStyle/>
                    <a:p>
                      <a:pPr indent="0" lvl="0" marL="0" marR="0" rtl="0" algn="ctr">
                        <a:lnSpc>
                          <a:spcPct val="150000"/>
                        </a:lnSpc>
                        <a:spcBef>
                          <a:spcPts val="0"/>
                        </a:spcBef>
                        <a:spcAft>
                          <a:spcPts val="0"/>
                        </a:spcAft>
                        <a:buNone/>
                      </a:pPr>
                      <a:r>
                        <a:rPr lang="en-US" sz="1700"/>
                        <a:t>10</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Thân thiết</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JRadioButton</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Nhấn để chọn loại khách hàng thân thiết</a:t>
                      </a:r>
                      <a:endParaRPr sz="1700">
                        <a:latin typeface="Calibri"/>
                        <a:ea typeface="Calibri"/>
                        <a:cs typeface="Calibri"/>
                        <a:sym typeface="Calibri"/>
                      </a:endParaRPr>
                    </a:p>
                  </a:txBody>
                  <a:tcPr marT="0" marB="0" marR="47775" marL="47775"/>
                </a:tc>
              </a:tr>
              <a:tr h="280150">
                <a:tc>
                  <a:txBody>
                    <a:bodyPr/>
                    <a:lstStyle/>
                    <a:p>
                      <a:pPr indent="0" lvl="0" marL="0" marR="0" rtl="0" algn="ctr">
                        <a:lnSpc>
                          <a:spcPct val="150000"/>
                        </a:lnSpc>
                        <a:spcBef>
                          <a:spcPts val="0"/>
                        </a:spcBef>
                        <a:spcAft>
                          <a:spcPts val="0"/>
                        </a:spcAft>
                        <a:buNone/>
                      </a:pPr>
                      <a:r>
                        <a:rPr lang="en-US" sz="1700"/>
                        <a:t>11</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Thường</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JRadioButton</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Nhấn để chọn loại khách hàng thường</a:t>
                      </a:r>
                      <a:endParaRPr sz="1700">
                        <a:latin typeface="Calibri"/>
                        <a:ea typeface="Calibri"/>
                        <a:cs typeface="Calibri"/>
                        <a:sym typeface="Calibri"/>
                      </a:endParaRPr>
                    </a:p>
                  </a:txBody>
                  <a:tcPr marT="0" marB="0" marR="47775" marL="47775"/>
                </a:tc>
              </a:tr>
              <a:tr h="280150">
                <a:tc>
                  <a:txBody>
                    <a:bodyPr/>
                    <a:lstStyle/>
                    <a:p>
                      <a:pPr indent="0" lvl="0" marL="0" marR="0" rtl="0" algn="ctr">
                        <a:lnSpc>
                          <a:spcPct val="150000"/>
                        </a:lnSpc>
                        <a:spcBef>
                          <a:spcPts val="0"/>
                        </a:spcBef>
                        <a:spcAft>
                          <a:spcPts val="0"/>
                        </a:spcAft>
                        <a:buNone/>
                      </a:pPr>
                      <a:r>
                        <a:rPr lang="en-US" sz="1700"/>
                        <a:t>12</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VIP</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JRadioButton</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Nhấn để chọn loại khách hàng VIP</a:t>
                      </a:r>
                      <a:endParaRPr sz="1700">
                        <a:latin typeface="Calibri"/>
                        <a:ea typeface="Calibri"/>
                        <a:cs typeface="Calibri"/>
                        <a:sym typeface="Calibri"/>
                      </a:endParaRPr>
                    </a:p>
                  </a:txBody>
                  <a:tcPr marT="0" marB="0" marR="47775" marL="47775"/>
                </a:tc>
              </a:tr>
              <a:tr h="280150">
                <a:tc>
                  <a:txBody>
                    <a:bodyPr/>
                    <a:lstStyle/>
                    <a:p>
                      <a:pPr indent="0" lvl="0" marL="0" marR="0" rtl="0" algn="ctr">
                        <a:lnSpc>
                          <a:spcPct val="150000"/>
                        </a:lnSpc>
                        <a:spcBef>
                          <a:spcPts val="0"/>
                        </a:spcBef>
                        <a:spcAft>
                          <a:spcPts val="0"/>
                        </a:spcAft>
                        <a:buNone/>
                      </a:pPr>
                      <a:r>
                        <a:rPr lang="en-US" sz="1700"/>
                        <a:t>13</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Điểm tích lũy</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JTextField</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Nhập điểm tích lũy</a:t>
                      </a:r>
                      <a:endParaRPr sz="1700">
                        <a:latin typeface="Calibri"/>
                        <a:ea typeface="Calibri"/>
                        <a:cs typeface="Calibri"/>
                        <a:sym typeface="Calibri"/>
                      </a:endParaRPr>
                    </a:p>
                  </a:txBody>
                  <a:tcPr marT="0" marB="0" marR="47775" marL="47775"/>
                </a:tc>
              </a:tr>
              <a:tr h="280150">
                <a:tc>
                  <a:txBody>
                    <a:bodyPr/>
                    <a:lstStyle/>
                    <a:p>
                      <a:pPr indent="0" lvl="0" marL="0" marR="0" rtl="0" algn="ctr">
                        <a:lnSpc>
                          <a:spcPct val="150000"/>
                        </a:lnSpc>
                        <a:spcBef>
                          <a:spcPts val="0"/>
                        </a:spcBef>
                        <a:spcAft>
                          <a:spcPts val="0"/>
                        </a:spcAft>
                        <a:buNone/>
                      </a:pPr>
                      <a:r>
                        <a:rPr lang="en-US" sz="1700"/>
                        <a:t>14</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INSERT</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JButton</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Nhấn để thực hiện chức năng thêm</a:t>
                      </a:r>
                      <a:endParaRPr sz="1700">
                        <a:latin typeface="Calibri"/>
                        <a:ea typeface="Calibri"/>
                        <a:cs typeface="Calibri"/>
                        <a:sym typeface="Calibri"/>
                      </a:endParaRPr>
                    </a:p>
                  </a:txBody>
                  <a:tcPr marT="0" marB="0" marR="47775" marL="47775"/>
                </a:tc>
              </a:tr>
              <a:tr h="280150">
                <a:tc>
                  <a:txBody>
                    <a:bodyPr/>
                    <a:lstStyle/>
                    <a:p>
                      <a:pPr indent="0" lvl="0" marL="0" marR="0" rtl="0" algn="ctr">
                        <a:lnSpc>
                          <a:spcPct val="150000"/>
                        </a:lnSpc>
                        <a:spcBef>
                          <a:spcPts val="0"/>
                        </a:spcBef>
                        <a:spcAft>
                          <a:spcPts val="0"/>
                        </a:spcAft>
                        <a:buNone/>
                      </a:pPr>
                      <a:r>
                        <a:rPr lang="en-US" sz="1700"/>
                        <a:t>15</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DELETE</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JButton</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Nhấn để thực hiện chức năng xóa</a:t>
                      </a:r>
                      <a:endParaRPr sz="1700">
                        <a:latin typeface="Calibri"/>
                        <a:ea typeface="Calibri"/>
                        <a:cs typeface="Calibri"/>
                        <a:sym typeface="Calibri"/>
                      </a:endParaRPr>
                    </a:p>
                  </a:txBody>
                  <a:tcPr marT="0" marB="0" marR="47775" marL="47775"/>
                </a:tc>
              </a:tr>
              <a:tr h="280150">
                <a:tc>
                  <a:txBody>
                    <a:bodyPr/>
                    <a:lstStyle/>
                    <a:p>
                      <a:pPr indent="0" lvl="0" marL="0" marR="0" rtl="0" algn="ctr">
                        <a:lnSpc>
                          <a:spcPct val="150000"/>
                        </a:lnSpc>
                        <a:spcBef>
                          <a:spcPts val="0"/>
                        </a:spcBef>
                        <a:spcAft>
                          <a:spcPts val="0"/>
                        </a:spcAft>
                        <a:buNone/>
                      </a:pPr>
                      <a:r>
                        <a:rPr lang="en-US" sz="1700"/>
                        <a:t>16</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UPDATE</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JButton</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Nhấn để thực hiện chức năng sửa</a:t>
                      </a:r>
                      <a:endParaRPr sz="1700">
                        <a:latin typeface="Calibri"/>
                        <a:ea typeface="Calibri"/>
                        <a:cs typeface="Calibri"/>
                        <a:sym typeface="Calibri"/>
                      </a:endParaRPr>
                    </a:p>
                  </a:txBody>
                  <a:tcPr marT="0" marB="0" marR="47775" marL="47775"/>
                </a:tc>
              </a:tr>
              <a:tr h="280150">
                <a:tc>
                  <a:txBody>
                    <a:bodyPr/>
                    <a:lstStyle/>
                    <a:p>
                      <a:pPr indent="0" lvl="0" marL="0" marR="0" rtl="0" algn="ctr">
                        <a:lnSpc>
                          <a:spcPct val="150000"/>
                        </a:lnSpc>
                        <a:spcBef>
                          <a:spcPts val="0"/>
                        </a:spcBef>
                        <a:spcAft>
                          <a:spcPts val="0"/>
                        </a:spcAft>
                        <a:buNone/>
                      </a:pPr>
                      <a:r>
                        <a:rPr lang="en-US" sz="1700"/>
                        <a:t>17</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REFRESH</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JButton</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Nhấn để thực hiện chức năng làm mới</a:t>
                      </a:r>
                      <a:endParaRPr sz="1700">
                        <a:latin typeface="Calibri"/>
                        <a:ea typeface="Calibri"/>
                        <a:cs typeface="Calibri"/>
                        <a:sym typeface="Calibri"/>
                      </a:endParaRPr>
                    </a:p>
                  </a:txBody>
                  <a:tcPr marT="0" marB="0" marR="47775" marL="47775"/>
                </a:tc>
              </a:tr>
              <a:tr h="907625">
                <a:tc>
                  <a:txBody>
                    <a:bodyPr/>
                    <a:lstStyle/>
                    <a:p>
                      <a:pPr indent="0" lvl="0" marL="0" marR="0" rtl="0" algn="ctr">
                        <a:lnSpc>
                          <a:spcPct val="150000"/>
                        </a:lnSpc>
                        <a:spcBef>
                          <a:spcPts val="0"/>
                        </a:spcBef>
                        <a:spcAft>
                          <a:spcPts val="0"/>
                        </a:spcAft>
                        <a:buNone/>
                      </a:pPr>
                      <a:r>
                        <a:rPr lang="en-US" sz="1700"/>
                        <a:t>18</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DANH SÁCH KHÁCH HÀNG</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JTable</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Hiển thị thông tin của nhân viên</a:t>
                      </a:r>
                      <a:endParaRPr sz="1700">
                        <a:latin typeface="Calibri"/>
                        <a:ea typeface="Calibri"/>
                        <a:cs typeface="Calibri"/>
                        <a:sym typeface="Calibri"/>
                      </a:endParaRPr>
                    </a:p>
                  </a:txBody>
                  <a:tcPr marT="0" marB="0" marR="47775" marL="47775"/>
                </a:tc>
              </a:tr>
              <a:tr h="280150">
                <a:tc>
                  <a:txBody>
                    <a:bodyPr/>
                    <a:lstStyle/>
                    <a:p>
                      <a:pPr indent="0" lvl="0" marL="0" marR="0" rtl="0" algn="ctr">
                        <a:lnSpc>
                          <a:spcPct val="150000"/>
                        </a:lnSpc>
                        <a:spcBef>
                          <a:spcPts val="0"/>
                        </a:spcBef>
                        <a:spcAft>
                          <a:spcPts val="0"/>
                        </a:spcAft>
                        <a:buNone/>
                      </a:pPr>
                      <a:r>
                        <a:rPr lang="en-US" sz="1700"/>
                        <a:t>19</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TRỞ LẠI</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JButton</a:t>
                      </a:r>
                      <a:endParaRPr sz="1700">
                        <a:latin typeface="Calibri"/>
                        <a:ea typeface="Calibri"/>
                        <a:cs typeface="Calibri"/>
                        <a:sym typeface="Calibri"/>
                      </a:endParaRPr>
                    </a:p>
                  </a:txBody>
                  <a:tcPr marT="0" marB="0" marR="47775" marL="47775"/>
                </a:tc>
                <a:tc>
                  <a:txBody>
                    <a:bodyPr/>
                    <a:lstStyle/>
                    <a:p>
                      <a:pPr indent="0" lvl="0" marL="0" marR="0" rtl="0" algn="l">
                        <a:lnSpc>
                          <a:spcPct val="150000"/>
                        </a:lnSpc>
                        <a:spcBef>
                          <a:spcPts val="0"/>
                        </a:spcBef>
                        <a:spcAft>
                          <a:spcPts val="0"/>
                        </a:spcAft>
                        <a:buNone/>
                      </a:pPr>
                      <a:r>
                        <a:rPr lang="en-US" sz="1700"/>
                        <a:t>Nhấn để trở lại trang quản lý </a:t>
                      </a:r>
                      <a:endParaRPr sz="1700">
                        <a:latin typeface="Calibri"/>
                        <a:ea typeface="Calibri"/>
                        <a:cs typeface="Calibri"/>
                        <a:sym typeface="Calibri"/>
                      </a:endParaRPr>
                    </a:p>
                  </a:txBody>
                  <a:tcPr marT="0" marB="0" marR="47775" marL="4777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id="764" name="Google Shape;764;p61"/>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765" name="Google Shape;765;p61"/>
          <p:cNvSpPr txBox="1"/>
          <p:nvPr/>
        </p:nvSpPr>
        <p:spPr>
          <a:xfrm>
            <a:off x="233900" y="636982"/>
            <a:ext cx="48768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953734"/>
                </a:solidFill>
                <a:latin typeface="Calibri"/>
                <a:ea typeface="Calibri"/>
                <a:cs typeface="Calibri"/>
                <a:sym typeface="Calibri"/>
              </a:rPr>
              <a:t>Trang quản lý sách</a:t>
            </a:r>
            <a:endParaRPr b="1" sz="3200">
              <a:solidFill>
                <a:srgbClr val="953734"/>
              </a:solidFill>
              <a:latin typeface="Calibri"/>
              <a:ea typeface="Calibri"/>
              <a:cs typeface="Calibri"/>
              <a:sym typeface="Calibri"/>
            </a:endParaRPr>
          </a:p>
        </p:txBody>
      </p:sp>
      <p:sp>
        <p:nvSpPr>
          <p:cNvPr id="766" name="Google Shape;766;p61"/>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4. Thiết Kế Giao Diện</a:t>
            </a:r>
            <a:endParaRPr b="1" sz="4800">
              <a:solidFill>
                <a:srgbClr val="998D38"/>
              </a:solidFill>
              <a:latin typeface="Calibri"/>
              <a:ea typeface="Calibri"/>
              <a:cs typeface="Calibri"/>
              <a:sym typeface="Calibri"/>
            </a:endParaRPr>
          </a:p>
        </p:txBody>
      </p:sp>
      <p:pic>
        <p:nvPicPr>
          <p:cNvPr descr="A screenshot of a computer&#10;&#10;Description automatically generated with medium confidence" id="767" name="Google Shape;767;p61"/>
          <p:cNvPicPr preferRelativeResize="0"/>
          <p:nvPr/>
        </p:nvPicPr>
        <p:blipFill rotWithShape="1">
          <a:blip r:embed="rId4">
            <a:alphaModFix/>
          </a:blip>
          <a:srcRect b="0" l="0" r="0" t="0"/>
          <a:stretch/>
        </p:blipFill>
        <p:spPr>
          <a:xfrm>
            <a:off x="0" y="1221757"/>
            <a:ext cx="9829800" cy="7415931"/>
          </a:xfrm>
          <a:prstGeom prst="rect">
            <a:avLst/>
          </a:prstGeom>
          <a:noFill/>
          <a:ln>
            <a:noFill/>
          </a:ln>
        </p:spPr>
      </p:pic>
      <p:graphicFrame>
        <p:nvGraphicFramePr>
          <p:cNvPr id="768" name="Google Shape;768;p61"/>
          <p:cNvGraphicFramePr/>
          <p:nvPr/>
        </p:nvGraphicFramePr>
        <p:xfrm>
          <a:off x="10058400" y="1135948"/>
          <a:ext cx="3000000" cy="3000000"/>
        </p:xfrm>
        <a:graphic>
          <a:graphicData uri="http://schemas.openxmlformats.org/drawingml/2006/table">
            <a:tbl>
              <a:tblPr bandRow="1" firstCol="1" firstRow="1">
                <a:noFill/>
                <a:tableStyleId>{20C3E85E-E02B-4128-91EF-8C20314F90F3}</a:tableStyleId>
              </a:tblPr>
              <a:tblGrid>
                <a:gridCol w="1090600"/>
                <a:gridCol w="1575200"/>
                <a:gridCol w="1695725"/>
                <a:gridCol w="3634175"/>
              </a:tblGrid>
              <a:tr h="279775">
                <a:tc>
                  <a:txBody>
                    <a:bodyPr/>
                    <a:lstStyle/>
                    <a:p>
                      <a:pPr indent="0" lvl="0" marL="0" marR="0" rtl="0" algn="ctr">
                        <a:lnSpc>
                          <a:spcPct val="150000"/>
                        </a:lnSpc>
                        <a:spcBef>
                          <a:spcPts val="0"/>
                        </a:spcBef>
                        <a:spcAft>
                          <a:spcPts val="0"/>
                        </a:spcAft>
                        <a:buNone/>
                      </a:pPr>
                      <a:r>
                        <a:rPr lang="en-US" sz="1700"/>
                        <a:t>STT</a:t>
                      </a:r>
                      <a:endParaRPr sz="1700">
                        <a:latin typeface="Calibri"/>
                        <a:ea typeface="Calibri"/>
                        <a:cs typeface="Calibri"/>
                        <a:sym typeface="Calibri"/>
                      </a:endParaRPr>
                    </a:p>
                  </a:txBody>
                  <a:tcPr marT="0" marB="0" marR="46125" marL="46125"/>
                </a:tc>
                <a:tc>
                  <a:txBody>
                    <a:bodyPr/>
                    <a:lstStyle/>
                    <a:p>
                      <a:pPr indent="0" lvl="0" marL="0" marR="0" rtl="0" algn="ctr">
                        <a:lnSpc>
                          <a:spcPct val="150000"/>
                        </a:lnSpc>
                        <a:spcBef>
                          <a:spcPts val="0"/>
                        </a:spcBef>
                        <a:spcAft>
                          <a:spcPts val="0"/>
                        </a:spcAft>
                        <a:buNone/>
                      </a:pPr>
                      <a:r>
                        <a:rPr lang="en-US" sz="1700"/>
                        <a:t>Tên</a:t>
                      </a:r>
                      <a:endParaRPr sz="1700">
                        <a:latin typeface="Calibri"/>
                        <a:ea typeface="Calibri"/>
                        <a:cs typeface="Calibri"/>
                        <a:sym typeface="Calibri"/>
                      </a:endParaRPr>
                    </a:p>
                  </a:txBody>
                  <a:tcPr marT="0" marB="0" marR="46125" marL="46125"/>
                </a:tc>
                <a:tc>
                  <a:txBody>
                    <a:bodyPr/>
                    <a:lstStyle/>
                    <a:p>
                      <a:pPr indent="0" lvl="0" marL="0" marR="0" rtl="0" algn="ctr">
                        <a:lnSpc>
                          <a:spcPct val="150000"/>
                        </a:lnSpc>
                        <a:spcBef>
                          <a:spcPts val="0"/>
                        </a:spcBef>
                        <a:spcAft>
                          <a:spcPts val="0"/>
                        </a:spcAft>
                        <a:buNone/>
                      </a:pPr>
                      <a:r>
                        <a:rPr lang="en-US" sz="1700"/>
                        <a:t>Kiểu</a:t>
                      </a:r>
                      <a:endParaRPr sz="1700">
                        <a:latin typeface="Calibri"/>
                        <a:ea typeface="Calibri"/>
                        <a:cs typeface="Calibri"/>
                        <a:sym typeface="Calibri"/>
                      </a:endParaRPr>
                    </a:p>
                  </a:txBody>
                  <a:tcPr marT="0" marB="0" marR="46125" marL="46125"/>
                </a:tc>
                <a:tc>
                  <a:txBody>
                    <a:bodyPr/>
                    <a:lstStyle/>
                    <a:p>
                      <a:pPr indent="0" lvl="0" marL="0" marR="0" rtl="0" algn="ctr">
                        <a:lnSpc>
                          <a:spcPct val="150000"/>
                        </a:lnSpc>
                        <a:spcBef>
                          <a:spcPts val="0"/>
                        </a:spcBef>
                        <a:spcAft>
                          <a:spcPts val="0"/>
                        </a:spcAft>
                        <a:buNone/>
                      </a:pPr>
                      <a:r>
                        <a:rPr lang="en-US" sz="1700"/>
                        <a:t>Chức năng</a:t>
                      </a:r>
                      <a:endParaRPr sz="1700">
                        <a:latin typeface="Calibri"/>
                        <a:ea typeface="Calibri"/>
                        <a:cs typeface="Calibri"/>
                        <a:sym typeface="Calibri"/>
                      </a:endParaRPr>
                    </a:p>
                  </a:txBody>
                  <a:tcPr marT="0" marB="0" marR="46125" marL="46125"/>
                </a:tc>
              </a:tr>
              <a:tr h="591825">
                <a:tc>
                  <a:txBody>
                    <a:bodyPr/>
                    <a:lstStyle/>
                    <a:p>
                      <a:pPr indent="0" lvl="0" marL="0" marR="0" rtl="0" algn="ctr">
                        <a:lnSpc>
                          <a:spcPct val="150000"/>
                        </a:lnSpc>
                        <a:spcBef>
                          <a:spcPts val="0"/>
                        </a:spcBef>
                        <a:spcAft>
                          <a:spcPts val="0"/>
                        </a:spcAft>
                        <a:buNone/>
                      </a:pPr>
                      <a:r>
                        <a:rPr lang="en-US" sz="1700"/>
                        <a:t>1</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Nhập thông tin cần tìm</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JTextField</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Nhập thông tin sách cần tìm</a:t>
                      </a:r>
                      <a:endParaRPr sz="1700">
                        <a:latin typeface="Calibri"/>
                        <a:ea typeface="Calibri"/>
                        <a:cs typeface="Calibri"/>
                        <a:sym typeface="Calibri"/>
                      </a:endParaRPr>
                    </a:p>
                  </a:txBody>
                  <a:tcPr marT="0" marB="0" marR="46125" marL="46125"/>
                </a:tc>
              </a:tr>
              <a:tr h="279775">
                <a:tc>
                  <a:txBody>
                    <a:bodyPr/>
                    <a:lstStyle/>
                    <a:p>
                      <a:pPr indent="0" lvl="0" marL="0" marR="0" rtl="0" algn="ctr">
                        <a:lnSpc>
                          <a:spcPct val="150000"/>
                        </a:lnSpc>
                        <a:spcBef>
                          <a:spcPts val="0"/>
                        </a:spcBef>
                        <a:spcAft>
                          <a:spcPts val="0"/>
                        </a:spcAft>
                        <a:buNone/>
                      </a:pPr>
                      <a:r>
                        <a:rPr lang="en-US" sz="1700"/>
                        <a:t>2</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Hình ảnh</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JLabel</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Hiển thị hình ảnh sách</a:t>
                      </a:r>
                      <a:endParaRPr sz="1700">
                        <a:latin typeface="Calibri"/>
                        <a:ea typeface="Calibri"/>
                        <a:cs typeface="Calibri"/>
                        <a:sym typeface="Calibri"/>
                      </a:endParaRPr>
                    </a:p>
                  </a:txBody>
                  <a:tcPr marT="0" marB="0" marR="46125" marL="46125"/>
                </a:tc>
              </a:tr>
              <a:tr h="279775">
                <a:tc>
                  <a:txBody>
                    <a:bodyPr/>
                    <a:lstStyle/>
                    <a:p>
                      <a:pPr indent="0" lvl="0" marL="0" marR="0" rtl="0" algn="ctr">
                        <a:lnSpc>
                          <a:spcPct val="150000"/>
                        </a:lnSpc>
                        <a:spcBef>
                          <a:spcPts val="0"/>
                        </a:spcBef>
                        <a:spcAft>
                          <a:spcPts val="0"/>
                        </a:spcAft>
                        <a:buNone/>
                      </a:pPr>
                      <a:r>
                        <a:rPr lang="en-US" sz="1700"/>
                        <a:t>3</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Browser</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JButton</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Nhấn để chọn hình ảnh từ thư mục</a:t>
                      </a:r>
                      <a:endParaRPr sz="1700">
                        <a:latin typeface="Calibri"/>
                        <a:ea typeface="Calibri"/>
                        <a:cs typeface="Calibri"/>
                        <a:sym typeface="Calibri"/>
                      </a:endParaRPr>
                    </a:p>
                  </a:txBody>
                  <a:tcPr marT="0" marB="0" marR="46125" marL="46125"/>
                </a:tc>
              </a:tr>
              <a:tr h="279775">
                <a:tc>
                  <a:txBody>
                    <a:bodyPr/>
                    <a:lstStyle/>
                    <a:p>
                      <a:pPr indent="0" lvl="0" marL="0" marR="0" rtl="0" algn="ctr">
                        <a:lnSpc>
                          <a:spcPct val="150000"/>
                        </a:lnSpc>
                        <a:spcBef>
                          <a:spcPts val="0"/>
                        </a:spcBef>
                        <a:spcAft>
                          <a:spcPts val="0"/>
                        </a:spcAft>
                        <a:buNone/>
                      </a:pPr>
                      <a:r>
                        <a:rPr lang="en-US" sz="1700"/>
                        <a:t>4</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Tóm tắt</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JTextArea</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Hiển thị tóm tắt nội dung của sách</a:t>
                      </a:r>
                      <a:endParaRPr sz="1700">
                        <a:latin typeface="Calibri"/>
                        <a:ea typeface="Calibri"/>
                        <a:cs typeface="Calibri"/>
                        <a:sym typeface="Calibri"/>
                      </a:endParaRPr>
                    </a:p>
                  </a:txBody>
                  <a:tcPr marT="0" marB="0" marR="46125" marL="46125"/>
                </a:tc>
              </a:tr>
              <a:tr h="279775">
                <a:tc>
                  <a:txBody>
                    <a:bodyPr/>
                    <a:lstStyle/>
                    <a:p>
                      <a:pPr indent="0" lvl="0" marL="0" marR="0" rtl="0" algn="ctr">
                        <a:lnSpc>
                          <a:spcPct val="150000"/>
                        </a:lnSpc>
                        <a:spcBef>
                          <a:spcPts val="0"/>
                        </a:spcBef>
                        <a:spcAft>
                          <a:spcPts val="0"/>
                        </a:spcAft>
                        <a:buNone/>
                      </a:pPr>
                      <a:r>
                        <a:rPr lang="en-US" sz="1700"/>
                        <a:t>5</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Mã sách</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JTextField</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Nhập mã sách</a:t>
                      </a:r>
                      <a:endParaRPr sz="1700">
                        <a:latin typeface="Calibri"/>
                        <a:ea typeface="Calibri"/>
                        <a:cs typeface="Calibri"/>
                        <a:sym typeface="Calibri"/>
                      </a:endParaRPr>
                    </a:p>
                  </a:txBody>
                  <a:tcPr marT="0" marB="0" marR="46125" marL="46125"/>
                </a:tc>
              </a:tr>
              <a:tr h="591825">
                <a:tc>
                  <a:txBody>
                    <a:bodyPr/>
                    <a:lstStyle/>
                    <a:p>
                      <a:pPr indent="0" lvl="0" marL="0" marR="0" rtl="0" algn="ctr">
                        <a:lnSpc>
                          <a:spcPct val="150000"/>
                        </a:lnSpc>
                        <a:spcBef>
                          <a:spcPts val="0"/>
                        </a:spcBef>
                        <a:spcAft>
                          <a:spcPts val="0"/>
                        </a:spcAft>
                        <a:buNone/>
                      </a:pPr>
                      <a:r>
                        <a:rPr lang="en-US" sz="1700"/>
                        <a:t>6</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JButton</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Nhấn vào để hiển thị mã sách mới nhất</a:t>
                      </a:r>
                      <a:endParaRPr sz="1700">
                        <a:latin typeface="Calibri"/>
                        <a:ea typeface="Calibri"/>
                        <a:cs typeface="Calibri"/>
                        <a:sym typeface="Calibri"/>
                      </a:endParaRPr>
                    </a:p>
                  </a:txBody>
                  <a:tcPr marT="0" marB="0" marR="46125" marL="46125"/>
                </a:tc>
              </a:tr>
              <a:tr h="279775">
                <a:tc>
                  <a:txBody>
                    <a:bodyPr/>
                    <a:lstStyle/>
                    <a:p>
                      <a:pPr indent="0" lvl="0" marL="0" marR="0" rtl="0" algn="ctr">
                        <a:lnSpc>
                          <a:spcPct val="150000"/>
                        </a:lnSpc>
                        <a:spcBef>
                          <a:spcPts val="0"/>
                        </a:spcBef>
                        <a:spcAft>
                          <a:spcPts val="0"/>
                        </a:spcAft>
                        <a:buNone/>
                      </a:pPr>
                      <a:r>
                        <a:rPr lang="en-US" sz="1700"/>
                        <a:t>7</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Search</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JRadioButton</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Nhấn để tìm kiếm mã sách</a:t>
                      </a:r>
                      <a:endParaRPr sz="1700">
                        <a:latin typeface="Calibri"/>
                        <a:ea typeface="Calibri"/>
                        <a:cs typeface="Calibri"/>
                        <a:sym typeface="Calibri"/>
                      </a:endParaRPr>
                    </a:p>
                  </a:txBody>
                  <a:tcPr marT="0" marB="0" marR="46125" marL="46125"/>
                </a:tc>
              </a:tr>
              <a:tr h="279775">
                <a:tc>
                  <a:txBody>
                    <a:bodyPr/>
                    <a:lstStyle/>
                    <a:p>
                      <a:pPr indent="0" lvl="0" marL="0" marR="0" rtl="0" algn="ctr">
                        <a:lnSpc>
                          <a:spcPct val="150000"/>
                        </a:lnSpc>
                        <a:spcBef>
                          <a:spcPts val="0"/>
                        </a:spcBef>
                        <a:spcAft>
                          <a:spcPts val="0"/>
                        </a:spcAft>
                        <a:buNone/>
                      </a:pPr>
                      <a:r>
                        <a:rPr lang="en-US" sz="1700"/>
                        <a:t>8</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Tên sách</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JTextField</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Nhập tên sách</a:t>
                      </a:r>
                      <a:endParaRPr sz="1700">
                        <a:latin typeface="Calibri"/>
                        <a:ea typeface="Calibri"/>
                        <a:cs typeface="Calibri"/>
                        <a:sym typeface="Calibri"/>
                      </a:endParaRPr>
                    </a:p>
                  </a:txBody>
                  <a:tcPr marT="0" marB="0" marR="46125" marL="46125"/>
                </a:tc>
              </a:tr>
              <a:tr h="279775">
                <a:tc>
                  <a:txBody>
                    <a:bodyPr/>
                    <a:lstStyle/>
                    <a:p>
                      <a:pPr indent="0" lvl="0" marL="0" marR="0" rtl="0" algn="ctr">
                        <a:lnSpc>
                          <a:spcPct val="150000"/>
                        </a:lnSpc>
                        <a:spcBef>
                          <a:spcPts val="0"/>
                        </a:spcBef>
                        <a:spcAft>
                          <a:spcPts val="0"/>
                        </a:spcAft>
                        <a:buNone/>
                      </a:pPr>
                      <a:r>
                        <a:rPr lang="en-US" sz="1700"/>
                        <a:t>9</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Mã thể loại</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JTextField</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Nhập mã thể loại</a:t>
                      </a:r>
                      <a:endParaRPr sz="1700">
                        <a:latin typeface="Calibri"/>
                        <a:ea typeface="Calibri"/>
                        <a:cs typeface="Calibri"/>
                        <a:sym typeface="Calibri"/>
                      </a:endParaRPr>
                    </a:p>
                  </a:txBody>
                  <a:tcPr marT="0" marB="0" marR="46125" marL="46125"/>
                </a:tc>
              </a:tr>
              <a:tr h="279775">
                <a:tc>
                  <a:txBody>
                    <a:bodyPr/>
                    <a:lstStyle/>
                    <a:p>
                      <a:pPr indent="0" lvl="0" marL="0" marR="0" rtl="0" algn="ctr">
                        <a:lnSpc>
                          <a:spcPct val="150000"/>
                        </a:lnSpc>
                        <a:spcBef>
                          <a:spcPts val="0"/>
                        </a:spcBef>
                        <a:spcAft>
                          <a:spcPts val="0"/>
                        </a:spcAft>
                        <a:buNone/>
                      </a:pPr>
                      <a:r>
                        <a:rPr lang="en-US" sz="1700"/>
                        <a:t>10</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Tên tác giả</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JTextField</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Nhập tên tác giả</a:t>
                      </a:r>
                      <a:endParaRPr sz="1700">
                        <a:latin typeface="Calibri"/>
                        <a:ea typeface="Calibri"/>
                        <a:cs typeface="Calibri"/>
                        <a:sym typeface="Calibri"/>
                      </a:endParaRPr>
                    </a:p>
                  </a:txBody>
                  <a:tcPr marT="0" marB="0" marR="46125" marL="46125"/>
                </a:tc>
              </a:tr>
              <a:tr h="279775">
                <a:tc>
                  <a:txBody>
                    <a:bodyPr/>
                    <a:lstStyle/>
                    <a:p>
                      <a:pPr indent="0" lvl="0" marL="0" marR="0" rtl="0" algn="ctr">
                        <a:lnSpc>
                          <a:spcPct val="150000"/>
                        </a:lnSpc>
                        <a:spcBef>
                          <a:spcPts val="0"/>
                        </a:spcBef>
                        <a:spcAft>
                          <a:spcPts val="0"/>
                        </a:spcAft>
                        <a:buNone/>
                      </a:pPr>
                      <a:r>
                        <a:rPr lang="en-US" sz="1700"/>
                        <a:t>11</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Năm xuất bản</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JDateChooser</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Nhập năm xuất bản </a:t>
                      </a:r>
                      <a:endParaRPr sz="1700">
                        <a:latin typeface="Calibri"/>
                        <a:ea typeface="Calibri"/>
                        <a:cs typeface="Calibri"/>
                        <a:sym typeface="Calibri"/>
                      </a:endParaRPr>
                    </a:p>
                  </a:txBody>
                  <a:tcPr marT="0" marB="0" marR="46125" marL="46125"/>
                </a:tc>
              </a:tr>
              <a:tr h="279775">
                <a:tc>
                  <a:txBody>
                    <a:bodyPr/>
                    <a:lstStyle/>
                    <a:p>
                      <a:pPr indent="0" lvl="0" marL="0" marR="0" rtl="0" algn="ctr">
                        <a:lnSpc>
                          <a:spcPct val="150000"/>
                        </a:lnSpc>
                        <a:spcBef>
                          <a:spcPts val="0"/>
                        </a:spcBef>
                        <a:spcAft>
                          <a:spcPts val="0"/>
                        </a:spcAft>
                        <a:buNone/>
                      </a:pPr>
                      <a:r>
                        <a:rPr lang="en-US" sz="1700"/>
                        <a:t>12</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Nhà xuất bản</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JTextField</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Nhập nhà xuất bản</a:t>
                      </a:r>
                      <a:endParaRPr sz="1700">
                        <a:latin typeface="Calibri"/>
                        <a:ea typeface="Calibri"/>
                        <a:cs typeface="Calibri"/>
                        <a:sym typeface="Calibri"/>
                      </a:endParaRPr>
                    </a:p>
                  </a:txBody>
                  <a:tcPr marT="0" marB="0" marR="46125" marL="46125"/>
                </a:tc>
              </a:tr>
              <a:tr h="279775">
                <a:tc>
                  <a:txBody>
                    <a:bodyPr/>
                    <a:lstStyle/>
                    <a:p>
                      <a:pPr indent="0" lvl="0" marL="0" marR="0" rtl="0" algn="ctr">
                        <a:lnSpc>
                          <a:spcPct val="150000"/>
                        </a:lnSpc>
                        <a:spcBef>
                          <a:spcPts val="0"/>
                        </a:spcBef>
                        <a:spcAft>
                          <a:spcPts val="0"/>
                        </a:spcAft>
                        <a:buNone/>
                      </a:pPr>
                      <a:r>
                        <a:rPr lang="en-US" sz="1700"/>
                        <a:t>13</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Loại bìa</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JTextField</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Nhập loại bìa</a:t>
                      </a:r>
                      <a:endParaRPr sz="1700">
                        <a:latin typeface="Calibri"/>
                        <a:ea typeface="Calibri"/>
                        <a:cs typeface="Calibri"/>
                        <a:sym typeface="Calibri"/>
                      </a:endParaRPr>
                    </a:p>
                  </a:txBody>
                  <a:tcPr marT="0" marB="0" marR="46125" marL="46125"/>
                </a:tc>
              </a:tr>
              <a:tr h="279775">
                <a:tc>
                  <a:txBody>
                    <a:bodyPr/>
                    <a:lstStyle/>
                    <a:p>
                      <a:pPr indent="0" lvl="0" marL="0" marR="0" rtl="0" algn="ctr">
                        <a:lnSpc>
                          <a:spcPct val="150000"/>
                        </a:lnSpc>
                        <a:spcBef>
                          <a:spcPts val="0"/>
                        </a:spcBef>
                        <a:spcAft>
                          <a:spcPts val="0"/>
                        </a:spcAft>
                        <a:buNone/>
                      </a:pPr>
                      <a:r>
                        <a:rPr lang="en-US" sz="1700"/>
                        <a:t>14</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Số lượng</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JTextField</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Nhập số lượng</a:t>
                      </a:r>
                      <a:endParaRPr sz="1700">
                        <a:latin typeface="Calibri"/>
                        <a:ea typeface="Calibri"/>
                        <a:cs typeface="Calibri"/>
                        <a:sym typeface="Calibri"/>
                      </a:endParaRPr>
                    </a:p>
                  </a:txBody>
                  <a:tcPr marT="0" marB="0" marR="46125" marL="46125"/>
                </a:tc>
              </a:tr>
              <a:tr h="279775">
                <a:tc>
                  <a:txBody>
                    <a:bodyPr/>
                    <a:lstStyle/>
                    <a:p>
                      <a:pPr indent="0" lvl="0" marL="0" marR="0" rtl="0" algn="ctr">
                        <a:lnSpc>
                          <a:spcPct val="150000"/>
                        </a:lnSpc>
                        <a:spcBef>
                          <a:spcPts val="0"/>
                        </a:spcBef>
                        <a:spcAft>
                          <a:spcPts val="0"/>
                        </a:spcAft>
                        <a:buNone/>
                      </a:pPr>
                      <a:r>
                        <a:rPr lang="en-US" sz="1700"/>
                        <a:t>15</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Giá</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JTextField</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Nhập giá</a:t>
                      </a:r>
                      <a:endParaRPr sz="1700">
                        <a:latin typeface="Calibri"/>
                        <a:ea typeface="Calibri"/>
                        <a:cs typeface="Calibri"/>
                        <a:sym typeface="Calibri"/>
                      </a:endParaRPr>
                    </a:p>
                  </a:txBody>
                  <a:tcPr marT="0" marB="0" marR="46125" marL="46125"/>
                </a:tc>
              </a:tr>
              <a:tr h="591825">
                <a:tc>
                  <a:txBody>
                    <a:bodyPr/>
                    <a:lstStyle/>
                    <a:p>
                      <a:pPr indent="0" lvl="0" marL="0" marR="0" rtl="0" algn="ctr">
                        <a:lnSpc>
                          <a:spcPct val="150000"/>
                        </a:lnSpc>
                        <a:spcBef>
                          <a:spcPts val="0"/>
                        </a:spcBef>
                        <a:spcAft>
                          <a:spcPts val="0"/>
                        </a:spcAft>
                        <a:buNone/>
                      </a:pPr>
                      <a:r>
                        <a:rPr lang="en-US" sz="1700"/>
                        <a:t>16</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Mã nhà cung cấp</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JTextField</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Nhập mã nhà cung cấp</a:t>
                      </a:r>
                      <a:endParaRPr sz="1700">
                        <a:latin typeface="Calibri"/>
                        <a:ea typeface="Calibri"/>
                        <a:cs typeface="Calibri"/>
                        <a:sym typeface="Calibri"/>
                      </a:endParaRPr>
                    </a:p>
                  </a:txBody>
                  <a:tcPr marT="0" marB="0" marR="46125" marL="46125"/>
                </a:tc>
              </a:tr>
              <a:tr h="279775">
                <a:tc>
                  <a:txBody>
                    <a:bodyPr/>
                    <a:lstStyle/>
                    <a:p>
                      <a:pPr indent="0" lvl="0" marL="0" marR="0" rtl="0" algn="ctr">
                        <a:lnSpc>
                          <a:spcPct val="150000"/>
                        </a:lnSpc>
                        <a:spcBef>
                          <a:spcPts val="0"/>
                        </a:spcBef>
                        <a:spcAft>
                          <a:spcPts val="0"/>
                        </a:spcAft>
                        <a:buNone/>
                      </a:pPr>
                      <a:r>
                        <a:rPr lang="en-US" sz="1700"/>
                        <a:t>17</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INSERT</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JButton</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Nhấn để thực hiện chức năng thêm</a:t>
                      </a:r>
                      <a:endParaRPr sz="1700">
                        <a:latin typeface="Calibri"/>
                        <a:ea typeface="Calibri"/>
                        <a:cs typeface="Calibri"/>
                        <a:sym typeface="Calibri"/>
                      </a:endParaRPr>
                    </a:p>
                  </a:txBody>
                  <a:tcPr marT="0" marB="0" marR="46125" marL="46125"/>
                </a:tc>
              </a:tr>
              <a:tr h="279775">
                <a:tc>
                  <a:txBody>
                    <a:bodyPr/>
                    <a:lstStyle/>
                    <a:p>
                      <a:pPr indent="0" lvl="0" marL="0" marR="0" rtl="0" algn="ctr">
                        <a:lnSpc>
                          <a:spcPct val="150000"/>
                        </a:lnSpc>
                        <a:spcBef>
                          <a:spcPts val="0"/>
                        </a:spcBef>
                        <a:spcAft>
                          <a:spcPts val="0"/>
                        </a:spcAft>
                        <a:buNone/>
                      </a:pPr>
                      <a:r>
                        <a:rPr lang="en-US" sz="1700"/>
                        <a:t>18</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DELETE</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JButton</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Nhấn để thực hiện chức năng xóa</a:t>
                      </a:r>
                      <a:endParaRPr sz="1700">
                        <a:latin typeface="Calibri"/>
                        <a:ea typeface="Calibri"/>
                        <a:cs typeface="Calibri"/>
                        <a:sym typeface="Calibri"/>
                      </a:endParaRPr>
                    </a:p>
                  </a:txBody>
                  <a:tcPr marT="0" marB="0" marR="46125" marL="46125"/>
                </a:tc>
              </a:tr>
              <a:tr h="279775">
                <a:tc>
                  <a:txBody>
                    <a:bodyPr/>
                    <a:lstStyle/>
                    <a:p>
                      <a:pPr indent="0" lvl="0" marL="0" marR="0" rtl="0" algn="ctr">
                        <a:lnSpc>
                          <a:spcPct val="150000"/>
                        </a:lnSpc>
                        <a:spcBef>
                          <a:spcPts val="0"/>
                        </a:spcBef>
                        <a:spcAft>
                          <a:spcPts val="0"/>
                        </a:spcAft>
                        <a:buNone/>
                      </a:pPr>
                      <a:r>
                        <a:rPr lang="en-US" sz="1700"/>
                        <a:t>19</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UPDATE</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JButton</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Nhấn để thực hiện chức năng sửa</a:t>
                      </a:r>
                      <a:endParaRPr sz="1700">
                        <a:latin typeface="Calibri"/>
                        <a:ea typeface="Calibri"/>
                        <a:cs typeface="Calibri"/>
                        <a:sym typeface="Calibri"/>
                      </a:endParaRPr>
                    </a:p>
                  </a:txBody>
                  <a:tcPr marT="0" marB="0" marR="46125" marL="46125"/>
                </a:tc>
              </a:tr>
              <a:tr h="591825">
                <a:tc>
                  <a:txBody>
                    <a:bodyPr/>
                    <a:lstStyle/>
                    <a:p>
                      <a:pPr indent="0" lvl="0" marL="0" marR="0" rtl="0" algn="ctr">
                        <a:lnSpc>
                          <a:spcPct val="150000"/>
                        </a:lnSpc>
                        <a:spcBef>
                          <a:spcPts val="0"/>
                        </a:spcBef>
                        <a:spcAft>
                          <a:spcPts val="0"/>
                        </a:spcAft>
                        <a:buNone/>
                      </a:pPr>
                      <a:r>
                        <a:rPr lang="en-US" sz="1700"/>
                        <a:t>20</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REFRESH</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JButton</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Nhấn để thực hiện chức năng làm mới</a:t>
                      </a:r>
                      <a:endParaRPr sz="1700">
                        <a:latin typeface="Calibri"/>
                        <a:ea typeface="Calibri"/>
                        <a:cs typeface="Calibri"/>
                        <a:sym typeface="Calibri"/>
                      </a:endParaRPr>
                    </a:p>
                  </a:txBody>
                  <a:tcPr marT="0" marB="0" marR="46125" marL="46125"/>
                </a:tc>
              </a:tr>
              <a:tr h="279775">
                <a:tc>
                  <a:txBody>
                    <a:bodyPr/>
                    <a:lstStyle/>
                    <a:p>
                      <a:pPr indent="0" lvl="0" marL="0" marR="0" rtl="0" algn="ctr">
                        <a:lnSpc>
                          <a:spcPct val="150000"/>
                        </a:lnSpc>
                        <a:spcBef>
                          <a:spcPts val="0"/>
                        </a:spcBef>
                        <a:spcAft>
                          <a:spcPts val="0"/>
                        </a:spcAft>
                        <a:buNone/>
                      </a:pPr>
                      <a:r>
                        <a:rPr lang="en-US" sz="1700"/>
                        <a:t>21</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TRỞ LẠI</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JButton</a:t>
                      </a:r>
                      <a:endParaRPr sz="1700">
                        <a:latin typeface="Calibri"/>
                        <a:ea typeface="Calibri"/>
                        <a:cs typeface="Calibri"/>
                        <a:sym typeface="Calibri"/>
                      </a:endParaRPr>
                    </a:p>
                  </a:txBody>
                  <a:tcPr marT="0" marB="0" marR="46125" marL="46125"/>
                </a:tc>
                <a:tc>
                  <a:txBody>
                    <a:bodyPr/>
                    <a:lstStyle/>
                    <a:p>
                      <a:pPr indent="0" lvl="0" marL="0" marR="0" rtl="0" algn="l">
                        <a:lnSpc>
                          <a:spcPct val="150000"/>
                        </a:lnSpc>
                        <a:spcBef>
                          <a:spcPts val="0"/>
                        </a:spcBef>
                        <a:spcAft>
                          <a:spcPts val="0"/>
                        </a:spcAft>
                        <a:buNone/>
                      </a:pPr>
                      <a:r>
                        <a:rPr lang="en-US" sz="1700"/>
                        <a:t>Nhấn để trở lại trang quản lý </a:t>
                      </a:r>
                      <a:endParaRPr sz="1700">
                        <a:latin typeface="Calibri"/>
                        <a:ea typeface="Calibri"/>
                        <a:cs typeface="Calibri"/>
                        <a:sym typeface="Calibri"/>
                      </a:endParaRPr>
                    </a:p>
                  </a:txBody>
                  <a:tcPr marT="0" marB="0" marR="46125" marL="461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pic>
        <p:nvPicPr>
          <p:cNvPr id="773" name="Google Shape;773;p62"/>
          <p:cNvPicPr preferRelativeResize="0"/>
          <p:nvPr/>
        </p:nvPicPr>
        <p:blipFill rotWithShape="1">
          <a:blip r:embed="rId3">
            <a:alphaModFix amt="34000"/>
          </a:blip>
          <a:srcRect b="10352" l="0" r="0" t="10352"/>
          <a:stretch/>
        </p:blipFill>
        <p:spPr>
          <a:xfrm>
            <a:off x="-76200" y="20266"/>
            <a:ext cx="18288000" cy="10287000"/>
          </a:xfrm>
          <a:prstGeom prst="rect">
            <a:avLst/>
          </a:prstGeom>
          <a:noFill/>
          <a:ln>
            <a:noFill/>
          </a:ln>
        </p:spPr>
      </p:pic>
      <p:sp>
        <p:nvSpPr>
          <p:cNvPr id="774" name="Google Shape;774;p62"/>
          <p:cNvSpPr txBox="1"/>
          <p:nvPr/>
        </p:nvSpPr>
        <p:spPr>
          <a:xfrm>
            <a:off x="-6477000" y="594212"/>
            <a:ext cx="178949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953734"/>
                </a:solidFill>
                <a:latin typeface="Calibri"/>
                <a:ea typeface="Calibri"/>
                <a:cs typeface="Calibri"/>
                <a:sym typeface="Calibri"/>
              </a:rPr>
              <a:t>Trang quản lý tài khoản</a:t>
            </a:r>
            <a:endParaRPr b="1" sz="3200">
              <a:solidFill>
                <a:srgbClr val="953734"/>
              </a:solidFill>
              <a:latin typeface="Calibri"/>
              <a:ea typeface="Calibri"/>
              <a:cs typeface="Calibri"/>
              <a:sym typeface="Calibri"/>
            </a:endParaRPr>
          </a:p>
        </p:txBody>
      </p:sp>
      <p:sp>
        <p:nvSpPr>
          <p:cNvPr id="775" name="Google Shape;775;p62"/>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4. Thiết Kế Giao Diện</a:t>
            </a:r>
            <a:endParaRPr b="1" sz="4800">
              <a:solidFill>
                <a:srgbClr val="998D38"/>
              </a:solidFill>
              <a:latin typeface="Calibri"/>
              <a:ea typeface="Calibri"/>
              <a:cs typeface="Calibri"/>
              <a:sym typeface="Calibri"/>
            </a:endParaRPr>
          </a:p>
        </p:txBody>
      </p:sp>
      <p:pic>
        <p:nvPicPr>
          <p:cNvPr descr="A screenshot of a computer&#10;&#10;Description automatically generated with medium confidence" id="776" name="Google Shape;776;p62"/>
          <p:cNvPicPr preferRelativeResize="0"/>
          <p:nvPr/>
        </p:nvPicPr>
        <p:blipFill rotWithShape="1">
          <a:blip r:embed="rId4">
            <a:alphaModFix/>
          </a:blip>
          <a:srcRect b="0" l="0" r="0" t="0"/>
          <a:stretch/>
        </p:blipFill>
        <p:spPr>
          <a:xfrm>
            <a:off x="25400" y="1601476"/>
            <a:ext cx="9118600" cy="6987795"/>
          </a:xfrm>
          <a:prstGeom prst="rect">
            <a:avLst/>
          </a:prstGeom>
          <a:noFill/>
          <a:ln>
            <a:noFill/>
          </a:ln>
        </p:spPr>
      </p:pic>
      <p:graphicFrame>
        <p:nvGraphicFramePr>
          <p:cNvPr id="777" name="Google Shape;777;p62"/>
          <p:cNvGraphicFramePr/>
          <p:nvPr/>
        </p:nvGraphicFramePr>
        <p:xfrm>
          <a:off x="9613900" y="1711816"/>
          <a:ext cx="3000000" cy="3000000"/>
        </p:xfrm>
        <a:graphic>
          <a:graphicData uri="http://schemas.openxmlformats.org/drawingml/2006/table">
            <a:tbl>
              <a:tblPr bandRow="1" firstCol="1" firstRow="1">
                <a:noFill/>
                <a:tableStyleId>{20C3E85E-E02B-4128-91EF-8C20314F90F3}</a:tableStyleId>
              </a:tblPr>
              <a:tblGrid>
                <a:gridCol w="1108650"/>
                <a:gridCol w="1601275"/>
                <a:gridCol w="1723775"/>
                <a:gridCol w="3694300"/>
              </a:tblGrid>
              <a:tr h="360950">
                <a:tc>
                  <a:txBody>
                    <a:bodyPr/>
                    <a:lstStyle/>
                    <a:p>
                      <a:pPr indent="0" lvl="0" marL="0" marR="0" rtl="0" algn="ctr">
                        <a:lnSpc>
                          <a:spcPct val="150000"/>
                        </a:lnSpc>
                        <a:spcBef>
                          <a:spcPts val="0"/>
                        </a:spcBef>
                        <a:spcAft>
                          <a:spcPts val="0"/>
                        </a:spcAft>
                        <a:buNone/>
                      </a:pPr>
                      <a:r>
                        <a:rPr lang="en-US" sz="1700"/>
                        <a:t>STT</a:t>
                      </a:r>
                      <a:endParaRPr sz="1700">
                        <a:latin typeface="Calibri"/>
                        <a:ea typeface="Calibri"/>
                        <a:cs typeface="Calibri"/>
                        <a:sym typeface="Calibri"/>
                      </a:endParaRPr>
                    </a:p>
                  </a:txBody>
                  <a:tcPr marT="0" marB="0" marR="60425" marL="60425"/>
                </a:tc>
                <a:tc>
                  <a:txBody>
                    <a:bodyPr/>
                    <a:lstStyle/>
                    <a:p>
                      <a:pPr indent="0" lvl="0" marL="0" marR="0" rtl="0" algn="ctr">
                        <a:lnSpc>
                          <a:spcPct val="150000"/>
                        </a:lnSpc>
                        <a:spcBef>
                          <a:spcPts val="0"/>
                        </a:spcBef>
                        <a:spcAft>
                          <a:spcPts val="0"/>
                        </a:spcAft>
                        <a:buNone/>
                      </a:pPr>
                      <a:r>
                        <a:rPr lang="en-US" sz="1700"/>
                        <a:t>Tên</a:t>
                      </a:r>
                      <a:endParaRPr sz="1700">
                        <a:latin typeface="Calibri"/>
                        <a:ea typeface="Calibri"/>
                        <a:cs typeface="Calibri"/>
                        <a:sym typeface="Calibri"/>
                      </a:endParaRPr>
                    </a:p>
                  </a:txBody>
                  <a:tcPr marT="0" marB="0" marR="60425" marL="60425"/>
                </a:tc>
                <a:tc>
                  <a:txBody>
                    <a:bodyPr/>
                    <a:lstStyle/>
                    <a:p>
                      <a:pPr indent="0" lvl="0" marL="0" marR="0" rtl="0" algn="ctr">
                        <a:lnSpc>
                          <a:spcPct val="150000"/>
                        </a:lnSpc>
                        <a:spcBef>
                          <a:spcPts val="0"/>
                        </a:spcBef>
                        <a:spcAft>
                          <a:spcPts val="0"/>
                        </a:spcAft>
                        <a:buNone/>
                      </a:pPr>
                      <a:r>
                        <a:rPr lang="en-US" sz="1700"/>
                        <a:t>Kiểu</a:t>
                      </a:r>
                      <a:endParaRPr sz="1700">
                        <a:latin typeface="Calibri"/>
                        <a:ea typeface="Calibri"/>
                        <a:cs typeface="Calibri"/>
                        <a:sym typeface="Calibri"/>
                      </a:endParaRPr>
                    </a:p>
                  </a:txBody>
                  <a:tcPr marT="0" marB="0" marR="60425" marL="60425"/>
                </a:tc>
                <a:tc>
                  <a:txBody>
                    <a:bodyPr/>
                    <a:lstStyle/>
                    <a:p>
                      <a:pPr indent="0" lvl="0" marL="0" marR="0" rtl="0" algn="ctr">
                        <a:lnSpc>
                          <a:spcPct val="150000"/>
                        </a:lnSpc>
                        <a:spcBef>
                          <a:spcPts val="0"/>
                        </a:spcBef>
                        <a:spcAft>
                          <a:spcPts val="0"/>
                        </a:spcAft>
                        <a:buNone/>
                      </a:pPr>
                      <a:r>
                        <a:rPr lang="en-US" sz="1700"/>
                        <a:t>Chức năng</a:t>
                      </a:r>
                      <a:endParaRPr sz="1700">
                        <a:latin typeface="Calibri"/>
                        <a:ea typeface="Calibri"/>
                        <a:cs typeface="Calibri"/>
                        <a:sym typeface="Calibri"/>
                      </a:endParaRPr>
                    </a:p>
                  </a:txBody>
                  <a:tcPr marT="0" marB="0" marR="60425" marL="60425"/>
                </a:tc>
              </a:tr>
              <a:tr h="360950">
                <a:tc>
                  <a:txBody>
                    <a:bodyPr/>
                    <a:lstStyle/>
                    <a:p>
                      <a:pPr indent="0" lvl="0" marL="0" marR="0" rtl="0" algn="ctr">
                        <a:lnSpc>
                          <a:spcPct val="150000"/>
                        </a:lnSpc>
                        <a:spcBef>
                          <a:spcPts val="0"/>
                        </a:spcBef>
                        <a:spcAft>
                          <a:spcPts val="0"/>
                        </a:spcAft>
                        <a:buNone/>
                      </a:pPr>
                      <a:r>
                        <a:rPr lang="en-US" sz="1700"/>
                        <a:t>1</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Mã tài khoản</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JTextField</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Nhập mã tài khoản</a:t>
                      </a:r>
                      <a:endParaRPr sz="1700">
                        <a:latin typeface="Calibri"/>
                        <a:ea typeface="Calibri"/>
                        <a:cs typeface="Calibri"/>
                        <a:sym typeface="Calibri"/>
                      </a:endParaRPr>
                    </a:p>
                  </a:txBody>
                  <a:tcPr marT="0" marB="0" marR="60425" marL="60425"/>
                </a:tc>
              </a:tr>
              <a:tr h="765175">
                <a:tc>
                  <a:txBody>
                    <a:bodyPr/>
                    <a:lstStyle/>
                    <a:p>
                      <a:pPr indent="0" lvl="0" marL="0" marR="0" rtl="0" algn="ctr">
                        <a:lnSpc>
                          <a:spcPct val="150000"/>
                        </a:lnSpc>
                        <a:spcBef>
                          <a:spcPts val="0"/>
                        </a:spcBef>
                        <a:spcAft>
                          <a:spcPts val="0"/>
                        </a:spcAft>
                        <a:buNone/>
                      </a:pPr>
                      <a:r>
                        <a:rPr lang="en-US" sz="1700"/>
                        <a:t>2</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JButton</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Nhấn để hiển thị mã tài khoản mới nhất</a:t>
                      </a:r>
                      <a:endParaRPr sz="1700">
                        <a:latin typeface="Calibri"/>
                        <a:ea typeface="Calibri"/>
                        <a:cs typeface="Calibri"/>
                        <a:sym typeface="Calibri"/>
                      </a:endParaRPr>
                    </a:p>
                  </a:txBody>
                  <a:tcPr marT="0" marB="0" marR="60425" marL="60425"/>
                </a:tc>
              </a:tr>
              <a:tr h="360950">
                <a:tc>
                  <a:txBody>
                    <a:bodyPr/>
                    <a:lstStyle/>
                    <a:p>
                      <a:pPr indent="0" lvl="0" marL="0" marR="0" rtl="0" algn="ctr">
                        <a:lnSpc>
                          <a:spcPct val="150000"/>
                        </a:lnSpc>
                        <a:spcBef>
                          <a:spcPts val="0"/>
                        </a:spcBef>
                        <a:spcAft>
                          <a:spcPts val="0"/>
                        </a:spcAft>
                        <a:buNone/>
                      </a:pPr>
                      <a:r>
                        <a:rPr lang="en-US" sz="1700"/>
                        <a:t>3</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Search</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JButton</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Nhấn để tìm kiếm mã tài khoản</a:t>
                      </a:r>
                      <a:endParaRPr sz="1700">
                        <a:latin typeface="Calibri"/>
                        <a:ea typeface="Calibri"/>
                        <a:cs typeface="Calibri"/>
                        <a:sym typeface="Calibri"/>
                      </a:endParaRPr>
                    </a:p>
                  </a:txBody>
                  <a:tcPr marT="0" marB="0" marR="60425" marL="60425"/>
                </a:tc>
              </a:tr>
              <a:tr h="360950">
                <a:tc>
                  <a:txBody>
                    <a:bodyPr/>
                    <a:lstStyle/>
                    <a:p>
                      <a:pPr indent="0" lvl="0" marL="0" marR="0" rtl="0" algn="ctr">
                        <a:lnSpc>
                          <a:spcPct val="150000"/>
                        </a:lnSpc>
                        <a:spcBef>
                          <a:spcPts val="0"/>
                        </a:spcBef>
                        <a:spcAft>
                          <a:spcPts val="0"/>
                        </a:spcAft>
                        <a:buNone/>
                      </a:pPr>
                      <a:r>
                        <a:rPr lang="en-US" sz="1700"/>
                        <a:t>4</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Tên tài khoản</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JTextField</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Nhập tên tài khoản</a:t>
                      </a:r>
                      <a:endParaRPr sz="1700">
                        <a:latin typeface="Calibri"/>
                        <a:ea typeface="Calibri"/>
                        <a:cs typeface="Calibri"/>
                        <a:sym typeface="Calibri"/>
                      </a:endParaRPr>
                    </a:p>
                  </a:txBody>
                  <a:tcPr marT="0" marB="0" marR="60425" marL="60425"/>
                </a:tc>
              </a:tr>
              <a:tr h="360950">
                <a:tc>
                  <a:txBody>
                    <a:bodyPr/>
                    <a:lstStyle/>
                    <a:p>
                      <a:pPr indent="0" lvl="0" marL="0" marR="0" rtl="0" algn="ctr">
                        <a:lnSpc>
                          <a:spcPct val="150000"/>
                        </a:lnSpc>
                        <a:spcBef>
                          <a:spcPts val="0"/>
                        </a:spcBef>
                        <a:spcAft>
                          <a:spcPts val="0"/>
                        </a:spcAft>
                        <a:buNone/>
                      </a:pPr>
                      <a:r>
                        <a:rPr lang="en-US" sz="1700"/>
                        <a:t>5</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Mật khẩu</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JTextField</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Nhập mật khẩu</a:t>
                      </a:r>
                      <a:endParaRPr sz="1700">
                        <a:latin typeface="Calibri"/>
                        <a:ea typeface="Calibri"/>
                        <a:cs typeface="Calibri"/>
                        <a:sym typeface="Calibri"/>
                      </a:endParaRPr>
                    </a:p>
                  </a:txBody>
                  <a:tcPr marT="0" marB="0" marR="60425" marL="60425"/>
                </a:tc>
              </a:tr>
              <a:tr h="765175">
                <a:tc>
                  <a:txBody>
                    <a:bodyPr/>
                    <a:lstStyle/>
                    <a:p>
                      <a:pPr indent="0" lvl="0" marL="0" marR="0" rtl="0" algn="ctr">
                        <a:lnSpc>
                          <a:spcPct val="150000"/>
                        </a:lnSpc>
                        <a:spcBef>
                          <a:spcPts val="0"/>
                        </a:spcBef>
                        <a:spcAft>
                          <a:spcPts val="0"/>
                        </a:spcAft>
                        <a:buNone/>
                      </a:pPr>
                      <a:r>
                        <a:rPr lang="en-US" sz="1700"/>
                        <a:t>6</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Nhan vien ban hang</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JRadioButton</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Nhấn để chọn loại nhân viên bán hàng</a:t>
                      </a:r>
                      <a:endParaRPr sz="1700">
                        <a:latin typeface="Calibri"/>
                        <a:ea typeface="Calibri"/>
                        <a:cs typeface="Calibri"/>
                        <a:sym typeface="Calibri"/>
                      </a:endParaRPr>
                    </a:p>
                  </a:txBody>
                  <a:tcPr marT="0" marB="0" marR="60425" marL="60425"/>
                </a:tc>
              </a:tr>
              <a:tr h="360950">
                <a:tc>
                  <a:txBody>
                    <a:bodyPr/>
                    <a:lstStyle/>
                    <a:p>
                      <a:pPr indent="0" lvl="0" marL="0" marR="0" rtl="0" algn="ctr">
                        <a:lnSpc>
                          <a:spcPct val="150000"/>
                        </a:lnSpc>
                        <a:spcBef>
                          <a:spcPts val="0"/>
                        </a:spcBef>
                        <a:spcAft>
                          <a:spcPts val="0"/>
                        </a:spcAft>
                        <a:buNone/>
                      </a:pPr>
                      <a:r>
                        <a:rPr lang="en-US" sz="1700"/>
                        <a:t>7</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Nhan vien kho</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JRadioButton</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Nhấn để chọn loại nhân viên kho</a:t>
                      </a:r>
                      <a:endParaRPr sz="1700">
                        <a:latin typeface="Calibri"/>
                        <a:ea typeface="Calibri"/>
                        <a:cs typeface="Calibri"/>
                        <a:sym typeface="Calibri"/>
                      </a:endParaRPr>
                    </a:p>
                  </a:txBody>
                  <a:tcPr marT="0" marB="0" marR="60425" marL="60425"/>
                </a:tc>
              </a:tr>
              <a:tr h="360950">
                <a:tc>
                  <a:txBody>
                    <a:bodyPr/>
                    <a:lstStyle/>
                    <a:p>
                      <a:pPr indent="0" lvl="0" marL="0" marR="0" rtl="0" algn="ctr">
                        <a:lnSpc>
                          <a:spcPct val="150000"/>
                        </a:lnSpc>
                        <a:spcBef>
                          <a:spcPts val="0"/>
                        </a:spcBef>
                        <a:spcAft>
                          <a:spcPts val="0"/>
                        </a:spcAft>
                        <a:buNone/>
                      </a:pPr>
                      <a:r>
                        <a:rPr lang="en-US" sz="1700"/>
                        <a:t>8</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Quan ly</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JRadioButton</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Nhấn để chọn loại nhân viên quản lý</a:t>
                      </a:r>
                      <a:endParaRPr sz="1700">
                        <a:latin typeface="Calibri"/>
                        <a:ea typeface="Calibri"/>
                        <a:cs typeface="Calibri"/>
                        <a:sym typeface="Calibri"/>
                      </a:endParaRPr>
                    </a:p>
                  </a:txBody>
                  <a:tcPr marT="0" marB="0" marR="60425" marL="60425"/>
                </a:tc>
              </a:tr>
              <a:tr h="360950">
                <a:tc>
                  <a:txBody>
                    <a:bodyPr/>
                    <a:lstStyle/>
                    <a:p>
                      <a:pPr indent="0" lvl="0" marL="0" marR="0" rtl="0" algn="ctr">
                        <a:lnSpc>
                          <a:spcPct val="150000"/>
                        </a:lnSpc>
                        <a:spcBef>
                          <a:spcPts val="0"/>
                        </a:spcBef>
                        <a:spcAft>
                          <a:spcPts val="0"/>
                        </a:spcAft>
                        <a:buNone/>
                      </a:pPr>
                      <a:r>
                        <a:rPr lang="en-US" sz="1700"/>
                        <a:t>9</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Mã nhân viên</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JTextField</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Nhập mã nhân viên </a:t>
                      </a:r>
                      <a:endParaRPr sz="1700">
                        <a:latin typeface="Calibri"/>
                        <a:ea typeface="Calibri"/>
                        <a:cs typeface="Calibri"/>
                        <a:sym typeface="Calibri"/>
                      </a:endParaRPr>
                    </a:p>
                  </a:txBody>
                  <a:tcPr marT="0" marB="0" marR="60425" marL="60425"/>
                </a:tc>
              </a:tr>
              <a:tr h="360950">
                <a:tc>
                  <a:txBody>
                    <a:bodyPr/>
                    <a:lstStyle/>
                    <a:p>
                      <a:pPr indent="0" lvl="0" marL="0" marR="0" rtl="0" algn="ctr">
                        <a:lnSpc>
                          <a:spcPct val="150000"/>
                        </a:lnSpc>
                        <a:spcBef>
                          <a:spcPts val="0"/>
                        </a:spcBef>
                        <a:spcAft>
                          <a:spcPts val="0"/>
                        </a:spcAft>
                        <a:buNone/>
                      </a:pPr>
                      <a:r>
                        <a:rPr lang="en-US" sz="1700"/>
                        <a:t>10</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INSERT</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JButton</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Nhấn để thực hiện chức năng thêm</a:t>
                      </a:r>
                      <a:endParaRPr sz="1700">
                        <a:latin typeface="Calibri"/>
                        <a:ea typeface="Calibri"/>
                        <a:cs typeface="Calibri"/>
                        <a:sym typeface="Calibri"/>
                      </a:endParaRPr>
                    </a:p>
                  </a:txBody>
                  <a:tcPr marT="0" marB="0" marR="60425" marL="60425"/>
                </a:tc>
              </a:tr>
              <a:tr h="360950">
                <a:tc>
                  <a:txBody>
                    <a:bodyPr/>
                    <a:lstStyle/>
                    <a:p>
                      <a:pPr indent="0" lvl="0" marL="0" marR="0" rtl="0" algn="ctr">
                        <a:lnSpc>
                          <a:spcPct val="150000"/>
                        </a:lnSpc>
                        <a:spcBef>
                          <a:spcPts val="0"/>
                        </a:spcBef>
                        <a:spcAft>
                          <a:spcPts val="0"/>
                        </a:spcAft>
                        <a:buNone/>
                      </a:pPr>
                      <a:r>
                        <a:rPr lang="en-US" sz="1700"/>
                        <a:t>11</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DELETE</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JButton</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Nhấn để thực hiện chức năng xóa</a:t>
                      </a:r>
                      <a:endParaRPr sz="1700">
                        <a:latin typeface="Calibri"/>
                        <a:ea typeface="Calibri"/>
                        <a:cs typeface="Calibri"/>
                        <a:sym typeface="Calibri"/>
                      </a:endParaRPr>
                    </a:p>
                  </a:txBody>
                  <a:tcPr marT="0" marB="0" marR="60425" marL="60425"/>
                </a:tc>
              </a:tr>
              <a:tr h="360950">
                <a:tc>
                  <a:txBody>
                    <a:bodyPr/>
                    <a:lstStyle/>
                    <a:p>
                      <a:pPr indent="0" lvl="0" marL="0" marR="0" rtl="0" algn="ctr">
                        <a:lnSpc>
                          <a:spcPct val="150000"/>
                        </a:lnSpc>
                        <a:spcBef>
                          <a:spcPts val="0"/>
                        </a:spcBef>
                        <a:spcAft>
                          <a:spcPts val="0"/>
                        </a:spcAft>
                        <a:buNone/>
                      </a:pPr>
                      <a:r>
                        <a:rPr lang="en-US" sz="1700"/>
                        <a:t>12</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UPDATE</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JButton</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Nhấn để thực hiện chức năng sửa</a:t>
                      </a:r>
                      <a:endParaRPr sz="1700">
                        <a:latin typeface="Calibri"/>
                        <a:ea typeface="Calibri"/>
                        <a:cs typeface="Calibri"/>
                        <a:sym typeface="Calibri"/>
                      </a:endParaRPr>
                    </a:p>
                  </a:txBody>
                  <a:tcPr marT="0" marB="0" marR="60425" marL="60425"/>
                </a:tc>
              </a:tr>
              <a:tr h="360950">
                <a:tc>
                  <a:txBody>
                    <a:bodyPr/>
                    <a:lstStyle/>
                    <a:p>
                      <a:pPr indent="0" lvl="0" marL="0" marR="0" rtl="0" algn="ctr">
                        <a:lnSpc>
                          <a:spcPct val="150000"/>
                        </a:lnSpc>
                        <a:spcBef>
                          <a:spcPts val="0"/>
                        </a:spcBef>
                        <a:spcAft>
                          <a:spcPts val="0"/>
                        </a:spcAft>
                        <a:buNone/>
                      </a:pPr>
                      <a:r>
                        <a:rPr lang="en-US" sz="1700"/>
                        <a:t>13</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REFRESH</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JButton</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Nhấn để thực hiện chức năng làm mới</a:t>
                      </a:r>
                      <a:endParaRPr sz="1700">
                        <a:latin typeface="Calibri"/>
                        <a:ea typeface="Calibri"/>
                        <a:cs typeface="Calibri"/>
                        <a:sym typeface="Calibri"/>
                      </a:endParaRPr>
                    </a:p>
                  </a:txBody>
                  <a:tcPr marT="0" marB="0" marR="60425" marL="60425"/>
                </a:tc>
              </a:tr>
              <a:tr h="765175">
                <a:tc>
                  <a:txBody>
                    <a:bodyPr/>
                    <a:lstStyle/>
                    <a:p>
                      <a:pPr indent="0" lvl="0" marL="0" marR="0" rtl="0" algn="ctr">
                        <a:lnSpc>
                          <a:spcPct val="150000"/>
                        </a:lnSpc>
                        <a:spcBef>
                          <a:spcPts val="0"/>
                        </a:spcBef>
                        <a:spcAft>
                          <a:spcPts val="0"/>
                        </a:spcAft>
                        <a:buNone/>
                      </a:pPr>
                      <a:r>
                        <a:rPr lang="en-US" sz="1700"/>
                        <a:t>14</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DANH SACH TÀI KHOẢN</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JTable </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Hiển thị thông tin của các tài khoản </a:t>
                      </a:r>
                      <a:endParaRPr sz="1700">
                        <a:latin typeface="Calibri"/>
                        <a:ea typeface="Calibri"/>
                        <a:cs typeface="Calibri"/>
                        <a:sym typeface="Calibri"/>
                      </a:endParaRPr>
                    </a:p>
                  </a:txBody>
                  <a:tcPr marT="0" marB="0" marR="60425" marL="60425"/>
                </a:tc>
              </a:tr>
              <a:tr h="360950">
                <a:tc>
                  <a:txBody>
                    <a:bodyPr/>
                    <a:lstStyle/>
                    <a:p>
                      <a:pPr indent="0" lvl="0" marL="0" marR="0" rtl="0" algn="ctr">
                        <a:lnSpc>
                          <a:spcPct val="150000"/>
                        </a:lnSpc>
                        <a:spcBef>
                          <a:spcPts val="0"/>
                        </a:spcBef>
                        <a:spcAft>
                          <a:spcPts val="0"/>
                        </a:spcAft>
                        <a:buNone/>
                      </a:pPr>
                      <a:r>
                        <a:rPr lang="en-US" sz="1700"/>
                        <a:t>15</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TRỞ LẠI</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JButton</a:t>
                      </a:r>
                      <a:endParaRPr sz="1700">
                        <a:latin typeface="Calibri"/>
                        <a:ea typeface="Calibri"/>
                        <a:cs typeface="Calibri"/>
                        <a:sym typeface="Calibri"/>
                      </a:endParaRPr>
                    </a:p>
                  </a:txBody>
                  <a:tcPr marT="0" marB="0" marR="60425" marL="60425"/>
                </a:tc>
                <a:tc>
                  <a:txBody>
                    <a:bodyPr/>
                    <a:lstStyle/>
                    <a:p>
                      <a:pPr indent="0" lvl="0" marL="0" marR="0" rtl="0" algn="l">
                        <a:lnSpc>
                          <a:spcPct val="150000"/>
                        </a:lnSpc>
                        <a:spcBef>
                          <a:spcPts val="0"/>
                        </a:spcBef>
                        <a:spcAft>
                          <a:spcPts val="0"/>
                        </a:spcAft>
                        <a:buNone/>
                      </a:pPr>
                      <a:r>
                        <a:rPr lang="en-US" sz="1700"/>
                        <a:t>Nhấn để trở lại trang quản lý </a:t>
                      </a:r>
                      <a:endParaRPr sz="1700">
                        <a:latin typeface="Calibri"/>
                        <a:ea typeface="Calibri"/>
                        <a:cs typeface="Calibri"/>
                        <a:sym typeface="Calibri"/>
                      </a:endParaRPr>
                    </a:p>
                  </a:txBody>
                  <a:tcPr marT="0" marB="0" marR="60425" marL="60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pic>
        <p:nvPicPr>
          <p:cNvPr id="782" name="Google Shape;782;p63"/>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783" name="Google Shape;783;p63"/>
          <p:cNvSpPr txBox="1"/>
          <p:nvPr/>
        </p:nvSpPr>
        <p:spPr>
          <a:xfrm>
            <a:off x="228600" y="900717"/>
            <a:ext cx="48768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953734"/>
                </a:solidFill>
                <a:latin typeface="Calibri"/>
                <a:ea typeface="Calibri"/>
                <a:cs typeface="Calibri"/>
                <a:sym typeface="Calibri"/>
              </a:rPr>
              <a:t>Trang quản lý phiếu nhập</a:t>
            </a:r>
            <a:endParaRPr b="1" sz="3200">
              <a:solidFill>
                <a:srgbClr val="953734"/>
              </a:solidFill>
              <a:latin typeface="Calibri"/>
              <a:ea typeface="Calibri"/>
              <a:cs typeface="Calibri"/>
              <a:sym typeface="Calibri"/>
            </a:endParaRPr>
          </a:p>
        </p:txBody>
      </p:sp>
      <p:sp>
        <p:nvSpPr>
          <p:cNvPr id="784" name="Google Shape;784;p63"/>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4. Thiết Kế Giao Diện</a:t>
            </a:r>
            <a:endParaRPr b="1" sz="4800">
              <a:solidFill>
                <a:srgbClr val="998D38"/>
              </a:solidFill>
              <a:latin typeface="Calibri"/>
              <a:ea typeface="Calibri"/>
              <a:cs typeface="Calibri"/>
              <a:sym typeface="Calibri"/>
            </a:endParaRPr>
          </a:p>
        </p:txBody>
      </p:sp>
      <p:pic>
        <p:nvPicPr>
          <p:cNvPr descr="A screenshot of a computer&#10;&#10;Description automatically generated with medium confidence" id="785" name="Google Shape;785;p63"/>
          <p:cNvPicPr preferRelativeResize="0"/>
          <p:nvPr/>
        </p:nvPicPr>
        <p:blipFill rotWithShape="1">
          <a:blip r:embed="rId4">
            <a:alphaModFix/>
          </a:blip>
          <a:srcRect b="0" l="0" r="0" t="0"/>
          <a:stretch/>
        </p:blipFill>
        <p:spPr>
          <a:xfrm>
            <a:off x="0" y="1719649"/>
            <a:ext cx="9144000" cy="6807789"/>
          </a:xfrm>
          <a:prstGeom prst="rect">
            <a:avLst/>
          </a:prstGeom>
          <a:noFill/>
          <a:ln>
            <a:noFill/>
          </a:ln>
        </p:spPr>
      </p:pic>
      <p:graphicFrame>
        <p:nvGraphicFramePr>
          <p:cNvPr id="786" name="Google Shape;786;p63"/>
          <p:cNvGraphicFramePr/>
          <p:nvPr/>
        </p:nvGraphicFramePr>
        <p:xfrm>
          <a:off x="9517380" y="1719646"/>
          <a:ext cx="3000000" cy="3000000"/>
        </p:xfrm>
        <a:graphic>
          <a:graphicData uri="http://schemas.openxmlformats.org/drawingml/2006/table">
            <a:tbl>
              <a:tblPr bandRow="1" firstCol="1" firstRow="1">
                <a:noFill/>
                <a:tableStyleId>{20C3E85E-E02B-4128-91EF-8C20314F90F3}</a:tableStyleId>
              </a:tblPr>
              <a:tblGrid>
                <a:gridCol w="1153675"/>
                <a:gridCol w="1666325"/>
                <a:gridCol w="1793800"/>
                <a:gridCol w="3844400"/>
              </a:tblGrid>
              <a:tr h="370800">
                <a:tc>
                  <a:txBody>
                    <a:bodyPr/>
                    <a:lstStyle/>
                    <a:p>
                      <a:pPr indent="0" lvl="0" marL="0" marR="0" rtl="0" algn="ctr">
                        <a:lnSpc>
                          <a:spcPct val="150000"/>
                        </a:lnSpc>
                        <a:spcBef>
                          <a:spcPts val="0"/>
                        </a:spcBef>
                        <a:spcAft>
                          <a:spcPts val="0"/>
                        </a:spcAft>
                        <a:buNone/>
                      </a:pPr>
                      <a:r>
                        <a:rPr lang="en-US" sz="1800"/>
                        <a:t>STT</a:t>
                      </a:r>
                      <a:endParaRPr sz="1800">
                        <a:latin typeface="Calibri"/>
                        <a:ea typeface="Calibri"/>
                        <a:cs typeface="Calibri"/>
                        <a:sym typeface="Calibri"/>
                      </a:endParaRPr>
                    </a:p>
                  </a:txBody>
                  <a:tcPr marT="0" marB="0" marR="63700" marL="63700"/>
                </a:tc>
                <a:tc>
                  <a:txBody>
                    <a:bodyPr/>
                    <a:lstStyle/>
                    <a:p>
                      <a:pPr indent="0" lvl="0" marL="0" marR="0" rtl="0" algn="ctr">
                        <a:lnSpc>
                          <a:spcPct val="150000"/>
                        </a:lnSpc>
                        <a:spcBef>
                          <a:spcPts val="0"/>
                        </a:spcBef>
                        <a:spcAft>
                          <a:spcPts val="0"/>
                        </a:spcAft>
                        <a:buNone/>
                      </a:pPr>
                      <a:r>
                        <a:rPr lang="en-US" sz="1800"/>
                        <a:t>Tên</a:t>
                      </a:r>
                      <a:endParaRPr sz="1800">
                        <a:latin typeface="Calibri"/>
                        <a:ea typeface="Calibri"/>
                        <a:cs typeface="Calibri"/>
                        <a:sym typeface="Calibri"/>
                      </a:endParaRPr>
                    </a:p>
                  </a:txBody>
                  <a:tcPr marT="0" marB="0" marR="63700" marL="63700"/>
                </a:tc>
                <a:tc>
                  <a:txBody>
                    <a:bodyPr/>
                    <a:lstStyle/>
                    <a:p>
                      <a:pPr indent="0" lvl="0" marL="0" marR="0" rtl="0" algn="ctr">
                        <a:lnSpc>
                          <a:spcPct val="150000"/>
                        </a:lnSpc>
                        <a:spcBef>
                          <a:spcPts val="0"/>
                        </a:spcBef>
                        <a:spcAft>
                          <a:spcPts val="0"/>
                        </a:spcAft>
                        <a:buNone/>
                      </a:pPr>
                      <a:r>
                        <a:rPr lang="en-US" sz="1800"/>
                        <a:t>Kiểu</a:t>
                      </a:r>
                      <a:endParaRPr sz="1800">
                        <a:latin typeface="Calibri"/>
                        <a:ea typeface="Calibri"/>
                        <a:cs typeface="Calibri"/>
                        <a:sym typeface="Calibri"/>
                      </a:endParaRPr>
                    </a:p>
                  </a:txBody>
                  <a:tcPr marT="0" marB="0" marR="63700" marL="63700"/>
                </a:tc>
                <a:tc>
                  <a:txBody>
                    <a:bodyPr/>
                    <a:lstStyle/>
                    <a:p>
                      <a:pPr indent="0" lvl="0" marL="0" marR="0" rtl="0" algn="ctr">
                        <a:lnSpc>
                          <a:spcPct val="150000"/>
                        </a:lnSpc>
                        <a:spcBef>
                          <a:spcPts val="0"/>
                        </a:spcBef>
                        <a:spcAft>
                          <a:spcPts val="0"/>
                        </a:spcAft>
                        <a:buNone/>
                      </a:pPr>
                      <a:r>
                        <a:rPr lang="en-US" sz="1800"/>
                        <a:t>Chức năng</a:t>
                      </a:r>
                      <a:endParaRPr sz="1800">
                        <a:latin typeface="Calibri"/>
                        <a:ea typeface="Calibri"/>
                        <a:cs typeface="Calibri"/>
                        <a:sym typeface="Calibri"/>
                      </a:endParaRPr>
                    </a:p>
                  </a:txBody>
                  <a:tcPr marT="0" marB="0" marR="63700" marL="63700"/>
                </a:tc>
              </a:tr>
              <a:tr h="370800">
                <a:tc>
                  <a:txBody>
                    <a:bodyPr/>
                    <a:lstStyle/>
                    <a:p>
                      <a:pPr indent="0" lvl="0" marL="0" marR="0" rtl="0" algn="ctr">
                        <a:lnSpc>
                          <a:spcPct val="150000"/>
                        </a:lnSpc>
                        <a:spcBef>
                          <a:spcPts val="0"/>
                        </a:spcBef>
                        <a:spcAft>
                          <a:spcPts val="0"/>
                        </a:spcAft>
                        <a:buNone/>
                      </a:pPr>
                      <a:r>
                        <a:rPr lang="en-US" sz="1800"/>
                        <a:t>1</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Mã phiếu nhập</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Nhập mã phiếu nhập</a:t>
                      </a:r>
                      <a:endParaRPr sz="1800">
                        <a:latin typeface="Calibri"/>
                        <a:ea typeface="Calibri"/>
                        <a:cs typeface="Calibri"/>
                        <a:sym typeface="Calibri"/>
                      </a:endParaRPr>
                    </a:p>
                  </a:txBody>
                  <a:tcPr marT="0" marB="0" marR="63700" marL="63700"/>
                </a:tc>
              </a:tr>
              <a:tr h="786050">
                <a:tc>
                  <a:txBody>
                    <a:bodyPr/>
                    <a:lstStyle/>
                    <a:p>
                      <a:pPr indent="0" lvl="0" marL="0" marR="0" rtl="0" algn="ctr">
                        <a:lnSpc>
                          <a:spcPct val="150000"/>
                        </a:lnSpc>
                        <a:spcBef>
                          <a:spcPts val="0"/>
                        </a:spcBef>
                        <a:spcAft>
                          <a:spcPts val="0"/>
                        </a:spcAft>
                        <a:buNone/>
                      </a:pPr>
                      <a:r>
                        <a:rPr lang="en-US" sz="1800"/>
                        <a:t>2</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Nhấn để hiển thị mã phiếu nhập mới nhất</a:t>
                      </a:r>
                      <a:endParaRPr sz="1800">
                        <a:latin typeface="Calibri"/>
                        <a:ea typeface="Calibri"/>
                        <a:cs typeface="Calibri"/>
                        <a:sym typeface="Calibri"/>
                      </a:endParaRPr>
                    </a:p>
                  </a:txBody>
                  <a:tcPr marT="0" marB="0" marR="63700" marL="63700"/>
                </a:tc>
              </a:tr>
              <a:tr h="370800">
                <a:tc>
                  <a:txBody>
                    <a:bodyPr/>
                    <a:lstStyle/>
                    <a:p>
                      <a:pPr indent="0" lvl="0" marL="0" marR="0" rtl="0" algn="ctr">
                        <a:lnSpc>
                          <a:spcPct val="150000"/>
                        </a:lnSpc>
                        <a:spcBef>
                          <a:spcPts val="0"/>
                        </a:spcBef>
                        <a:spcAft>
                          <a:spcPts val="0"/>
                        </a:spcAft>
                        <a:buNone/>
                      </a:pPr>
                      <a:r>
                        <a:rPr lang="en-US" sz="1800"/>
                        <a:t>3</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SearchMaPN</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Nhập mã phiếu nhập</a:t>
                      </a:r>
                      <a:endParaRPr sz="1800">
                        <a:latin typeface="Calibri"/>
                        <a:ea typeface="Calibri"/>
                        <a:cs typeface="Calibri"/>
                        <a:sym typeface="Calibri"/>
                      </a:endParaRPr>
                    </a:p>
                  </a:txBody>
                  <a:tcPr marT="0" marB="0" marR="63700" marL="63700"/>
                </a:tc>
              </a:tr>
              <a:tr h="370800">
                <a:tc>
                  <a:txBody>
                    <a:bodyPr/>
                    <a:lstStyle/>
                    <a:p>
                      <a:pPr indent="0" lvl="0" marL="0" marR="0" rtl="0" algn="ctr">
                        <a:lnSpc>
                          <a:spcPct val="150000"/>
                        </a:lnSpc>
                        <a:spcBef>
                          <a:spcPts val="0"/>
                        </a:spcBef>
                        <a:spcAft>
                          <a:spcPts val="0"/>
                        </a:spcAft>
                        <a:buNone/>
                      </a:pPr>
                      <a:r>
                        <a:rPr lang="en-US" sz="1800"/>
                        <a:t>4</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S</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Nhấn để tìm kiếm mã phiếu nhập</a:t>
                      </a:r>
                      <a:endParaRPr sz="1800">
                        <a:latin typeface="Calibri"/>
                        <a:ea typeface="Calibri"/>
                        <a:cs typeface="Calibri"/>
                        <a:sym typeface="Calibri"/>
                      </a:endParaRPr>
                    </a:p>
                  </a:txBody>
                  <a:tcPr marT="0" marB="0" marR="63700" marL="63700"/>
                </a:tc>
              </a:tr>
              <a:tr h="370800">
                <a:tc>
                  <a:txBody>
                    <a:bodyPr/>
                    <a:lstStyle/>
                    <a:p>
                      <a:pPr indent="0" lvl="0" marL="0" marR="0" rtl="0" algn="ctr">
                        <a:lnSpc>
                          <a:spcPct val="150000"/>
                        </a:lnSpc>
                        <a:spcBef>
                          <a:spcPts val="0"/>
                        </a:spcBef>
                        <a:spcAft>
                          <a:spcPts val="0"/>
                        </a:spcAft>
                        <a:buNone/>
                      </a:pPr>
                      <a:r>
                        <a:rPr lang="en-US" sz="1800"/>
                        <a:t>5</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Ngày nhập</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JDateChooser</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Nhập ngày nhập</a:t>
                      </a:r>
                      <a:endParaRPr sz="1800">
                        <a:latin typeface="Calibri"/>
                        <a:ea typeface="Calibri"/>
                        <a:cs typeface="Calibri"/>
                        <a:sym typeface="Calibri"/>
                      </a:endParaRPr>
                    </a:p>
                  </a:txBody>
                  <a:tcPr marT="0" marB="0" marR="63700" marL="63700"/>
                </a:tc>
              </a:tr>
              <a:tr h="370800">
                <a:tc>
                  <a:txBody>
                    <a:bodyPr/>
                    <a:lstStyle/>
                    <a:p>
                      <a:pPr indent="0" lvl="0" marL="0" marR="0" rtl="0" algn="ctr">
                        <a:lnSpc>
                          <a:spcPct val="150000"/>
                        </a:lnSpc>
                        <a:spcBef>
                          <a:spcPts val="0"/>
                        </a:spcBef>
                        <a:spcAft>
                          <a:spcPts val="0"/>
                        </a:spcAft>
                        <a:buNone/>
                      </a:pPr>
                      <a:r>
                        <a:rPr lang="en-US" sz="1800"/>
                        <a:t>6</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Mã nhân viên</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JComboBox</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Chọn mã nhân viên</a:t>
                      </a:r>
                      <a:endParaRPr sz="1800">
                        <a:latin typeface="Calibri"/>
                        <a:ea typeface="Calibri"/>
                        <a:cs typeface="Calibri"/>
                        <a:sym typeface="Calibri"/>
                      </a:endParaRPr>
                    </a:p>
                  </a:txBody>
                  <a:tcPr marT="0" marB="0" marR="63700" marL="63700"/>
                </a:tc>
              </a:tr>
              <a:tr h="370800">
                <a:tc>
                  <a:txBody>
                    <a:bodyPr/>
                    <a:lstStyle/>
                    <a:p>
                      <a:pPr indent="0" lvl="0" marL="0" marR="0" rtl="0" algn="ctr">
                        <a:lnSpc>
                          <a:spcPct val="150000"/>
                        </a:lnSpc>
                        <a:spcBef>
                          <a:spcPts val="0"/>
                        </a:spcBef>
                        <a:spcAft>
                          <a:spcPts val="0"/>
                        </a:spcAft>
                        <a:buNone/>
                      </a:pPr>
                      <a:r>
                        <a:rPr lang="en-US" sz="1800"/>
                        <a:t>7</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Tổng tiền</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Nhập tổng tiền</a:t>
                      </a:r>
                      <a:endParaRPr sz="1800">
                        <a:latin typeface="Calibri"/>
                        <a:ea typeface="Calibri"/>
                        <a:cs typeface="Calibri"/>
                        <a:sym typeface="Calibri"/>
                      </a:endParaRPr>
                    </a:p>
                  </a:txBody>
                  <a:tcPr marT="0" marB="0" marR="63700" marL="63700"/>
                </a:tc>
              </a:tr>
              <a:tr h="786050">
                <a:tc>
                  <a:txBody>
                    <a:bodyPr/>
                    <a:lstStyle/>
                    <a:p>
                      <a:pPr indent="0" lvl="0" marL="0" marR="0" rtl="0" algn="ctr">
                        <a:lnSpc>
                          <a:spcPct val="150000"/>
                        </a:lnSpc>
                        <a:spcBef>
                          <a:spcPts val="0"/>
                        </a:spcBef>
                        <a:spcAft>
                          <a:spcPts val="0"/>
                        </a:spcAft>
                        <a:buNone/>
                      </a:pPr>
                      <a:r>
                        <a:rPr lang="en-US" sz="1800"/>
                        <a:t>8</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Detail</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Nhấn để hiển thị trang chi tiết phiếu nhập </a:t>
                      </a:r>
                      <a:endParaRPr sz="1800">
                        <a:latin typeface="Calibri"/>
                        <a:ea typeface="Calibri"/>
                        <a:cs typeface="Calibri"/>
                        <a:sym typeface="Calibri"/>
                      </a:endParaRPr>
                    </a:p>
                  </a:txBody>
                  <a:tcPr marT="0" marB="0" marR="63700" marL="63700"/>
                </a:tc>
              </a:tr>
              <a:tr h="370800">
                <a:tc>
                  <a:txBody>
                    <a:bodyPr/>
                    <a:lstStyle/>
                    <a:p>
                      <a:pPr indent="0" lvl="0" marL="0" marR="0" rtl="0" algn="ctr">
                        <a:lnSpc>
                          <a:spcPct val="150000"/>
                        </a:lnSpc>
                        <a:spcBef>
                          <a:spcPts val="0"/>
                        </a:spcBef>
                        <a:spcAft>
                          <a:spcPts val="0"/>
                        </a:spcAft>
                        <a:buNone/>
                      </a:pPr>
                      <a:r>
                        <a:rPr lang="en-US" sz="1800"/>
                        <a:t>9</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INSERT</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Nhấn để thực hiện chức năng thêm</a:t>
                      </a:r>
                      <a:endParaRPr sz="1800">
                        <a:latin typeface="Calibri"/>
                        <a:ea typeface="Calibri"/>
                        <a:cs typeface="Calibri"/>
                        <a:sym typeface="Calibri"/>
                      </a:endParaRPr>
                    </a:p>
                  </a:txBody>
                  <a:tcPr marT="0" marB="0" marR="63700" marL="63700"/>
                </a:tc>
              </a:tr>
              <a:tr h="370800">
                <a:tc>
                  <a:txBody>
                    <a:bodyPr/>
                    <a:lstStyle/>
                    <a:p>
                      <a:pPr indent="0" lvl="0" marL="0" marR="0" rtl="0" algn="ctr">
                        <a:lnSpc>
                          <a:spcPct val="150000"/>
                        </a:lnSpc>
                        <a:spcBef>
                          <a:spcPts val="0"/>
                        </a:spcBef>
                        <a:spcAft>
                          <a:spcPts val="0"/>
                        </a:spcAft>
                        <a:buNone/>
                      </a:pPr>
                      <a:r>
                        <a:rPr lang="en-US" sz="1800"/>
                        <a:t>10</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DELETE</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Nhấn để thực hiện chức năng xóa</a:t>
                      </a:r>
                      <a:endParaRPr sz="1800">
                        <a:latin typeface="Calibri"/>
                        <a:ea typeface="Calibri"/>
                        <a:cs typeface="Calibri"/>
                        <a:sym typeface="Calibri"/>
                      </a:endParaRPr>
                    </a:p>
                  </a:txBody>
                  <a:tcPr marT="0" marB="0" marR="63700" marL="63700"/>
                </a:tc>
              </a:tr>
              <a:tr h="370800">
                <a:tc>
                  <a:txBody>
                    <a:bodyPr/>
                    <a:lstStyle/>
                    <a:p>
                      <a:pPr indent="0" lvl="0" marL="0" marR="0" rtl="0" algn="ctr">
                        <a:lnSpc>
                          <a:spcPct val="150000"/>
                        </a:lnSpc>
                        <a:spcBef>
                          <a:spcPts val="0"/>
                        </a:spcBef>
                        <a:spcAft>
                          <a:spcPts val="0"/>
                        </a:spcAft>
                        <a:buNone/>
                      </a:pPr>
                      <a:r>
                        <a:rPr lang="en-US" sz="1800"/>
                        <a:t>11</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UPDATE</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Nhấn để thực hiện chức năng sửa</a:t>
                      </a:r>
                      <a:endParaRPr sz="1800">
                        <a:latin typeface="Calibri"/>
                        <a:ea typeface="Calibri"/>
                        <a:cs typeface="Calibri"/>
                        <a:sym typeface="Calibri"/>
                      </a:endParaRPr>
                    </a:p>
                  </a:txBody>
                  <a:tcPr marT="0" marB="0" marR="63700" marL="63700"/>
                </a:tc>
              </a:tr>
              <a:tr h="370800">
                <a:tc>
                  <a:txBody>
                    <a:bodyPr/>
                    <a:lstStyle/>
                    <a:p>
                      <a:pPr indent="0" lvl="0" marL="0" marR="0" rtl="0" algn="ctr">
                        <a:lnSpc>
                          <a:spcPct val="150000"/>
                        </a:lnSpc>
                        <a:spcBef>
                          <a:spcPts val="0"/>
                        </a:spcBef>
                        <a:spcAft>
                          <a:spcPts val="0"/>
                        </a:spcAft>
                        <a:buNone/>
                      </a:pPr>
                      <a:r>
                        <a:rPr lang="en-US" sz="1800"/>
                        <a:t>12</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REFRESH</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Nhấn để thực hiện chức năng làm mới</a:t>
                      </a:r>
                      <a:endParaRPr sz="1800">
                        <a:latin typeface="Calibri"/>
                        <a:ea typeface="Calibri"/>
                        <a:cs typeface="Calibri"/>
                        <a:sym typeface="Calibri"/>
                      </a:endParaRPr>
                    </a:p>
                  </a:txBody>
                  <a:tcPr marT="0" marB="0" marR="63700" marL="63700"/>
                </a:tc>
              </a:tr>
              <a:tr h="786050">
                <a:tc>
                  <a:txBody>
                    <a:bodyPr/>
                    <a:lstStyle/>
                    <a:p>
                      <a:pPr indent="0" lvl="0" marL="0" marR="0" rtl="0" algn="ctr">
                        <a:lnSpc>
                          <a:spcPct val="150000"/>
                        </a:lnSpc>
                        <a:spcBef>
                          <a:spcPts val="0"/>
                        </a:spcBef>
                        <a:spcAft>
                          <a:spcPts val="0"/>
                        </a:spcAft>
                        <a:buNone/>
                      </a:pPr>
                      <a:r>
                        <a:rPr lang="en-US" sz="1800"/>
                        <a:t>13</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DANH SACH PHIẾU NHẬP</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JTable </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Hiển thị thông tin của các phiếu nhập </a:t>
                      </a:r>
                      <a:endParaRPr sz="1800">
                        <a:latin typeface="Calibri"/>
                        <a:ea typeface="Calibri"/>
                        <a:cs typeface="Calibri"/>
                        <a:sym typeface="Calibri"/>
                      </a:endParaRPr>
                    </a:p>
                  </a:txBody>
                  <a:tcPr marT="0" marB="0" marR="63700" marL="63700"/>
                </a:tc>
              </a:tr>
              <a:tr h="370800">
                <a:tc>
                  <a:txBody>
                    <a:bodyPr/>
                    <a:lstStyle/>
                    <a:p>
                      <a:pPr indent="0" lvl="0" marL="0" marR="0" rtl="0" algn="ctr">
                        <a:lnSpc>
                          <a:spcPct val="150000"/>
                        </a:lnSpc>
                        <a:spcBef>
                          <a:spcPts val="0"/>
                        </a:spcBef>
                        <a:spcAft>
                          <a:spcPts val="0"/>
                        </a:spcAft>
                        <a:buNone/>
                      </a:pPr>
                      <a:r>
                        <a:rPr lang="en-US" sz="1800"/>
                        <a:t>14</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TRỞ LẠI</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3700" marL="63700"/>
                </a:tc>
                <a:tc>
                  <a:txBody>
                    <a:bodyPr/>
                    <a:lstStyle/>
                    <a:p>
                      <a:pPr indent="0" lvl="0" marL="0" marR="0" rtl="0" algn="l">
                        <a:lnSpc>
                          <a:spcPct val="150000"/>
                        </a:lnSpc>
                        <a:spcBef>
                          <a:spcPts val="0"/>
                        </a:spcBef>
                        <a:spcAft>
                          <a:spcPts val="0"/>
                        </a:spcAft>
                        <a:buNone/>
                      </a:pPr>
                      <a:r>
                        <a:rPr lang="en-US" sz="1800"/>
                        <a:t>Nhấn để trở lại trang quản lý </a:t>
                      </a:r>
                      <a:endParaRPr sz="1800">
                        <a:latin typeface="Calibri"/>
                        <a:ea typeface="Calibri"/>
                        <a:cs typeface="Calibri"/>
                        <a:sym typeface="Calibri"/>
                      </a:endParaRPr>
                    </a:p>
                  </a:txBody>
                  <a:tcPr marT="0" marB="0" marR="63700" marL="6370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64"/>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792" name="Google Shape;792;p64"/>
          <p:cNvSpPr txBox="1"/>
          <p:nvPr/>
        </p:nvSpPr>
        <p:spPr>
          <a:xfrm>
            <a:off x="228600" y="900717"/>
            <a:ext cx="48768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953734"/>
                </a:solidFill>
                <a:latin typeface="Calibri"/>
                <a:ea typeface="Calibri"/>
                <a:cs typeface="Calibri"/>
                <a:sym typeface="Calibri"/>
              </a:rPr>
              <a:t>Trang chi tiết phiếu nhập</a:t>
            </a:r>
            <a:endParaRPr b="1" sz="3200">
              <a:solidFill>
                <a:srgbClr val="953734"/>
              </a:solidFill>
              <a:latin typeface="Calibri"/>
              <a:ea typeface="Calibri"/>
              <a:cs typeface="Calibri"/>
              <a:sym typeface="Calibri"/>
            </a:endParaRPr>
          </a:p>
        </p:txBody>
      </p:sp>
      <p:sp>
        <p:nvSpPr>
          <p:cNvPr id="793" name="Google Shape;793;p64"/>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4. Thiết Kế Giao Diện</a:t>
            </a:r>
            <a:endParaRPr b="1" sz="4800">
              <a:solidFill>
                <a:srgbClr val="998D38"/>
              </a:solidFill>
              <a:latin typeface="Calibri"/>
              <a:ea typeface="Calibri"/>
              <a:cs typeface="Calibri"/>
              <a:sym typeface="Calibri"/>
            </a:endParaRPr>
          </a:p>
        </p:txBody>
      </p:sp>
      <p:pic>
        <p:nvPicPr>
          <p:cNvPr descr="A screenshot of a computer&#10;&#10;Description automatically generated with medium confidence" id="794" name="Google Shape;794;p64"/>
          <p:cNvPicPr preferRelativeResize="0"/>
          <p:nvPr/>
        </p:nvPicPr>
        <p:blipFill rotWithShape="1">
          <a:blip r:embed="rId4">
            <a:alphaModFix/>
          </a:blip>
          <a:srcRect b="0" l="0" r="0" t="0"/>
          <a:stretch/>
        </p:blipFill>
        <p:spPr>
          <a:xfrm>
            <a:off x="0" y="1885044"/>
            <a:ext cx="9347200" cy="6477000"/>
          </a:xfrm>
          <a:prstGeom prst="rect">
            <a:avLst/>
          </a:prstGeom>
          <a:noFill/>
          <a:ln>
            <a:noFill/>
          </a:ln>
        </p:spPr>
      </p:pic>
      <p:graphicFrame>
        <p:nvGraphicFramePr>
          <p:cNvPr id="795" name="Google Shape;795;p64"/>
          <p:cNvGraphicFramePr/>
          <p:nvPr/>
        </p:nvGraphicFramePr>
        <p:xfrm>
          <a:off x="9677400" y="1885044"/>
          <a:ext cx="3000000" cy="3000000"/>
        </p:xfrm>
        <a:graphic>
          <a:graphicData uri="http://schemas.openxmlformats.org/drawingml/2006/table">
            <a:tbl>
              <a:tblPr bandRow="1" firstCol="1" firstRow="1">
                <a:noFill/>
                <a:tableStyleId>{20C3E85E-E02B-4128-91EF-8C20314F90F3}</a:tableStyleId>
              </a:tblPr>
              <a:tblGrid>
                <a:gridCol w="1132900"/>
                <a:gridCol w="1636300"/>
                <a:gridCol w="1761475"/>
                <a:gridCol w="3775125"/>
              </a:tblGrid>
              <a:tr h="373400">
                <a:tc>
                  <a:txBody>
                    <a:bodyPr/>
                    <a:lstStyle/>
                    <a:p>
                      <a:pPr indent="0" lvl="0" marL="0" marR="0" rtl="0" algn="ctr">
                        <a:lnSpc>
                          <a:spcPct val="150000"/>
                        </a:lnSpc>
                        <a:spcBef>
                          <a:spcPts val="0"/>
                        </a:spcBef>
                        <a:spcAft>
                          <a:spcPts val="0"/>
                        </a:spcAft>
                        <a:buNone/>
                      </a:pPr>
                      <a:r>
                        <a:rPr lang="en-US" sz="1800"/>
                        <a:t>STT</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Tên</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Kiểu</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Chức năng</a:t>
                      </a:r>
                      <a:endParaRPr sz="1800">
                        <a:latin typeface="Calibri"/>
                        <a:ea typeface="Calibri"/>
                        <a:cs typeface="Calibri"/>
                        <a:sym typeface="Calibri"/>
                      </a:endParaRPr>
                    </a:p>
                  </a:txBody>
                  <a:tcPr marT="0" marB="0" marR="68575" marL="68575"/>
                </a:tc>
              </a:tr>
              <a:tr h="373400">
                <a:tc>
                  <a:txBody>
                    <a:bodyPr/>
                    <a:lstStyle/>
                    <a:p>
                      <a:pPr indent="0" lvl="0" marL="0" marR="0" rtl="0" algn="ctr">
                        <a:lnSpc>
                          <a:spcPct val="150000"/>
                        </a:lnSpc>
                        <a:spcBef>
                          <a:spcPts val="0"/>
                        </a:spcBef>
                        <a:spcAft>
                          <a:spcPts val="0"/>
                        </a:spcAft>
                        <a:buNone/>
                      </a:pPr>
                      <a:r>
                        <a:rPr lang="en-US" sz="1800"/>
                        <a:t>1</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Mã phiếu nhập</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mã phiếu nhập</a:t>
                      </a:r>
                      <a:endParaRPr sz="1800">
                        <a:latin typeface="Calibri"/>
                        <a:ea typeface="Calibri"/>
                        <a:cs typeface="Calibri"/>
                        <a:sym typeface="Calibri"/>
                      </a:endParaRPr>
                    </a:p>
                  </a:txBody>
                  <a:tcPr marT="0" marB="0" marR="68575" marL="68575"/>
                </a:tc>
              </a:tr>
              <a:tr h="373400">
                <a:tc>
                  <a:txBody>
                    <a:bodyPr/>
                    <a:lstStyle/>
                    <a:p>
                      <a:pPr indent="0" lvl="0" marL="0" marR="0" rtl="0" algn="ctr">
                        <a:lnSpc>
                          <a:spcPct val="150000"/>
                        </a:lnSpc>
                        <a:spcBef>
                          <a:spcPts val="0"/>
                        </a:spcBef>
                        <a:spcAft>
                          <a:spcPts val="0"/>
                        </a:spcAft>
                        <a:buNone/>
                      </a:pPr>
                      <a:r>
                        <a:rPr lang="en-US" sz="1800"/>
                        <a:t>2</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Mã sách</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mã sách</a:t>
                      </a:r>
                      <a:endParaRPr sz="1800">
                        <a:latin typeface="Calibri"/>
                        <a:ea typeface="Calibri"/>
                        <a:cs typeface="Calibri"/>
                        <a:sym typeface="Calibri"/>
                      </a:endParaRPr>
                    </a:p>
                  </a:txBody>
                  <a:tcPr marT="0" marB="0" marR="68575" marL="68575"/>
                </a:tc>
              </a:tr>
              <a:tr h="373400">
                <a:tc>
                  <a:txBody>
                    <a:bodyPr/>
                    <a:lstStyle/>
                    <a:p>
                      <a:pPr indent="0" lvl="0" marL="0" marR="0" rtl="0" algn="ctr">
                        <a:lnSpc>
                          <a:spcPct val="150000"/>
                        </a:lnSpc>
                        <a:spcBef>
                          <a:spcPts val="0"/>
                        </a:spcBef>
                        <a:spcAft>
                          <a:spcPts val="0"/>
                        </a:spcAft>
                        <a:buNone/>
                      </a:pPr>
                      <a:r>
                        <a:rPr lang="en-US" sz="1800"/>
                        <a:t>3</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SearchMaSach</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Nhập mã sách</a:t>
                      </a:r>
                      <a:endParaRPr sz="1800">
                        <a:latin typeface="Calibri"/>
                        <a:ea typeface="Calibri"/>
                        <a:cs typeface="Calibri"/>
                        <a:sym typeface="Calibri"/>
                      </a:endParaRPr>
                    </a:p>
                  </a:txBody>
                  <a:tcPr marT="0" marB="0" marR="68575" marL="68575"/>
                </a:tc>
              </a:tr>
              <a:tr h="373400">
                <a:tc>
                  <a:txBody>
                    <a:bodyPr/>
                    <a:lstStyle/>
                    <a:p>
                      <a:pPr indent="0" lvl="0" marL="0" marR="0" rtl="0" algn="ctr">
                        <a:lnSpc>
                          <a:spcPct val="150000"/>
                        </a:lnSpc>
                        <a:spcBef>
                          <a:spcPts val="0"/>
                        </a:spcBef>
                        <a:spcAft>
                          <a:spcPts val="0"/>
                        </a:spcAft>
                        <a:buNone/>
                      </a:pPr>
                      <a:r>
                        <a:rPr lang="en-US" sz="1800"/>
                        <a:t>4</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Search</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tìm kiếm mã sách</a:t>
                      </a:r>
                      <a:endParaRPr sz="1800">
                        <a:latin typeface="Calibri"/>
                        <a:ea typeface="Calibri"/>
                        <a:cs typeface="Calibri"/>
                        <a:sym typeface="Calibri"/>
                      </a:endParaRPr>
                    </a:p>
                  </a:txBody>
                  <a:tcPr marT="0" marB="0" marR="68575" marL="68575"/>
                </a:tc>
              </a:tr>
              <a:tr h="373400">
                <a:tc>
                  <a:txBody>
                    <a:bodyPr/>
                    <a:lstStyle/>
                    <a:p>
                      <a:pPr indent="0" lvl="0" marL="0" marR="0" rtl="0" algn="ctr">
                        <a:lnSpc>
                          <a:spcPct val="150000"/>
                        </a:lnSpc>
                        <a:spcBef>
                          <a:spcPts val="0"/>
                        </a:spcBef>
                        <a:spcAft>
                          <a:spcPts val="0"/>
                        </a:spcAft>
                        <a:buNone/>
                      </a:pPr>
                      <a:r>
                        <a:rPr lang="en-US" sz="1800"/>
                        <a:t>5</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Tên sách</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tên sách</a:t>
                      </a:r>
                      <a:endParaRPr sz="1800">
                        <a:latin typeface="Calibri"/>
                        <a:ea typeface="Calibri"/>
                        <a:cs typeface="Calibri"/>
                        <a:sym typeface="Calibri"/>
                      </a:endParaRPr>
                    </a:p>
                  </a:txBody>
                  <a:tcPr marT="0" marB="0" marR="68575" marL="68575"/>
                </a:tc>
              </a:tr>
              <a:tr h="373400">
                <a:tc>
                  <a:txBody>
                    <a:bodyPr/>
                    <a:lstStyle/>
                    <a:p>
                      <a:pPr indent="0" lvl="0" marL="0" marR="0" rtl="0" algn="ctr">
                        <a:lnSpc>
                          <a:spcPct val="150000"/>
                        </a:lnSpc>
                        <a:spcBef>
                          <a:spcPts val="0"/>
                        </a:spcBef>
                        <a:spcAft>
                          <a:spcPts val="0"/>
                        </a:spcAft>
                        <a:buNone/>
                      </a:pPr>
                      <a:r>
                        <a:rPr lang="en-US" sz="1800"/>
                        <a:t>6</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Số lượng</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Nhập số lượng sách </a:t>
                      </a:r>
                      <a:endParaRPr sz="1800">
                        <a:latin typeface="Calibri"/>
                        <a:ea typeface="Calibri"/>
                        <a:cs typeface="Calibri"/>
                        <a:sym typeface="Calibri"/>
                      </a:endParaRPr>
                    </a:p>
                  </a:txBody>
                  <a:tcPr marT="0" marB="0" marR="68575" marL="68575"/>
                </a:tc>
              </a:tr>
              <a:tr h="373400">
                <a:tc>
                  <a:txBody>
                    <a:bodyPr/>
                    <a:lstStyle/>
                    <a:p>
                      <a:pPr indent="0" lvl="0" marL="0" marR="0" rtl="0" algn="ctr">
                        <a:lnSpc>
                          <a:spcPct val="150000"/>
                        </a:lnSpc>
                        <a:spcBef>
                          <a:spcPts val="0"/>
                        </a:spcBef>
                        <a:spcAft>
                          <a:spcPts val="0"/>
                        </a:spcAft>
                        <a:buNone/>
                      </a:pPr>
                      <a:r>
                        <a:rPr lang="en-US" sz="1800"/>
                        <a:t>7</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Giá </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Nhập giá sách</a:t>
                      </a:r>
                      <a:endParaRPr sz="1800">
                        <a:latin typeface="Calibri"/>
                        <a:ea typeface="Calibri"/>
                        <a:cs typeface="Calibri"/>
                        <a:sym typeface="Calibri"/>
                      </a:endParaRPr>
                    </a:p>
                  </a:txBody>
                  <a:tcPr marT="0" marB="0" marR="68575" marL="68575"/>
                </a:tc>
              </a:tr>
              <a:tr h="373400">
                <a:tc>
                  <a:txBody>
                    <a:bodyPr/>
                    <a:lstStyle/>
                    <a:p>
                      <a:pPr indent="0" lvl="0" marL="0" marR="0" rtl="0" algn="ctr">
                        <a:lnSpc>
                          <a:spcPct val="150000"/>
                        </a:lnSpc>
                        <a:spcBef>
                          <a:spcPts val="0"/>
                        </a:spcBef>
                        <a:spcAft>
                          <a:spcPts val="0"/>
                        </a:spcAft>
                        <a:buNone/>
                      </a:pPr>
                      <a:r>
                        <a:rPr lang="en-US" sz="1800"/>
                        <a:t>8</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INSERT</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thực hiện chức năng thêm</a:t>
                      </a:r>
                      <a:endParaRPr sz="1800">
                        <a:latin typeface="Calibri"/>
                        <a:ea typeface="Calibri"/>
                        <a:cs typeface="Calibri"/>
                        <a:sym typeface="Calibri"/>
                      </a:endParaRPr>
                    </a:p>
                  </a:txBody>
                  <a:tcPr marT="0" marB="0" marR="68575" marL="68575"/>
                </a:tc>
              </a:tr>
              <a:tr h="373400">
                <a:tc>
                  <a:txBody>
                    <a:bodyPr/>
                    <a:lstStyle/>
                    <a:p>
                      <a:pPr indent="0" lvl="0" marL="0" marR="0" rtl="0" algn="ctr">
                        <a:lnSpc>
                          <a:spcPct val="150000"/>
                        </a:lnSpc>
                        <a:spcBef>
                          <a:spcPts val="0"/>
                        </a:spcBef>
                        <a:spcAft>
                          <a:spcPts val="0"/>
                        </a:spcAft>
                        <a:buNone/>
                      </a:pPr>
                      <a:r>
                        <a:rPr lang="en-US" sz="1800"/>
                        <a:t>9</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DELETE</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thực hiện chức năng xóa</a:t>
                      </a:r>
                      <a:endParaRPr sz="1800">
                        <a:latin typeface="Calibri"/>
                        <a:ea typeface="Calibri"/>
                        <a:cs typeface="Calibri"/>
                        <a:sym typeface="Calibri"/>
                      </a:endParaRPr>
                    </a:p>
                  </a:txBody>
                  <a:tcPr marT="0" marB="0" marR="68575" marL="68575"/>
                </a:tc>
              </a:tr>
              <a:tr h="373400">
                <a:tc>
                  <a:txBody>
                    <a:bodyPr/>
                    <a:lstStyle/>
                    <a:p>
                      <a:pPr indent="0" lvl="0" marL="0" marR="0" rtl="0" algn="ctr">
                        <a:lnSpc>
                          <a:spcPct val="150000"/>
                        </a:lnSpc>
                        <a:spcBef>
                          <a:spcPts val="0"/>
                        </a:spcBef>
                        <a:spcAft>
                          <a:spcPts val="0"/>
                        </a:spcAft>
                        <a:buNone/>
                      </a:pPr>
                      <a:r>
                        <a:rPr lang="en-US" sz="1800"/>
                        <a:t>10</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UPDATE</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thực hiện chức năng sửa</a:t>
                      </a:r>
                      <a:endParaRPr sz="1800">
                        <a:latin typeface="Calibri"/>
                        <a:ea typeface="Calibri"/>
                        <a:cs typeface="Calibri"/>
                        <a:sym typeface="Calibri"/>
                      </a:endParaRPr>
                    </a:p>
                  </a:txBody>
                  <a:tcPr marT="0" marB="0" marR="68575" marL="68575"/>
                </a:tc>
              </a:tr>
              <a:tr h="789875">
                <a:tc>
                  <a:txBody>
                    <a:bodyPr/>
                    <a:lstStyle/>
                    <a:p>
                      <a:pPr indent="0" lvl="0" marL="0" marR="0" rtl="0" algn="ctr">
                        <a:lnSpc>
                          <a:spcPct val="150000"/>
                        </a:lnSpc>
                        <a:spcBef>
                          <a:spcPts val="0"/>
                        </a:spcBef>
                        <a:spcAft>
                          <a:spcPts val="0"/>
                        </a:spcAft>
                        <a:buNone/>
                      </a:pPr>
                      <a:r>
                        <a:rPr lang="en-US" sz="1800"/>
                        <a:t>11</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REFRESH</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thực hiện chức năng làm mới</a:t>
                      </a:r>
                      <a:endParaRPr sz="1800">
                        <a:latin typeface="Calibri"/>
                        <a:ea typeface="Calibri"/>
                        <a:cs typeface="Calibri"/>
                        <a:sym typeface="Calibri"/>
                      </a:endParaRPr>
                    </a:p>
                  </a:txBody>
                  <a:tcPr marT="0" marB="0" marR="68575" marL="68575"/>
                </a:tc>
              </a:tr>
              <a:tr h="789875">
                <a:tc>
                  <a:txBody>
                    <a:bodyPr/>
                    <a:lstStyle/>
                    <a:p>
                      <a:pPr indent="0" lvl="0" marL="0" marR="0" rtl="0" algn="ctr">
                        <a:lnSpc>
                          <a:spcPct val="150000"/>
                        </a:lnSpc>
                        <a:spcBef>
                          <a:spcPts val="0"/>
                        </a:spcBef>
                        <a:spcAft>
                          <a:spcPts val="0"/>
                        </a:spcAft>
                        <a:buNone/>
                      </a:pPr>
                      <a:r>
                        <a:rPr lang="en-US" sz="1800"/>
                        <a:t>12</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DANH SACH CTPN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JTable </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thông tin của các chi tiết phiếu nhập </a:t>
                      </a:r>
                      <a:endParaRPr sz="1800">
                        <a:latin typeface="Calibri"/>
                        <a:ea typeface="Calibri"/>
                        <a:cs typeface="Calibri"/>
                        <a:sym typeface="Calibri"/>
                      </a:endParaRPr>
                    </a:p>
                  </a:txBody>
                  <a:tcPr marT="0" marB="0" marR="68575" marL="68575"/>
                </a:tc>
              </a:tr>
              <a:tr h="789875">
                <a:tc>
                  <a:txBody>
                    <a:bodyPr/>
                    <a:lstStyle/>
                    <a:p>
                      <a:pPr indent="0" lvl="0" marL="0" marR="0" rtl="0" algn="ctr">
                        <a:lnSpc>
                          <a:spcPct val="150000"/>
                        </a:lnSpc>
                        <a:spcBef>
                          <a:spcPts val="0"/>
                        </a:spcBef>
                        <a:spcAft>
                          <a:spcPts val="0"/>
                        </a:spcAft>
                        <a:buNone/>
                      </a:pPr>
                      <a:r>
                        <a:rPr lang="en-US" sz="1800"/>
                        <a:t>13</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TRỞ LẠI</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trở lại trang quản lý phiếu nhập</a:t>
                      </a:r>
                      <a:endParaRPr sz="1800">
                        <a:latin typeface="Calibri"/>
                        <a:ea typeface="Calibri"/>
                        <a:cs typeface="Calibri"/>
                        <a:sym typeface="Calibri"/>
                      </a:endParaRPr>
                    </a:p>
                  </a:txBody>
                  <a:tcPr marT="0" marB="0" marR="68575" marL="6857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pic>
        <p:nvPicPr>
          <p:cNvPr id="800" name="Google Shape;800;p65"/>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801" name="Google Shape;801;p65"/>
          <p:cNvSpPr txBox="1"/>
          <p:nvPr/>
        </p:nvSpPr>
        <p:spPr>
          <a:xfrm>
            <a:off x="-6324600" y="760890"/>
            <a:ext cx="17602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953734"/>
                </a:solidFill>
                <a:latin typeface="Calibri"/>
                <a:ea typeface="Calibri"/>
                <a:cs typeface="Calibri"/>
                <a:sym typeface="Calibri"/>
              </a:rPr>
              <a:t>Trang quản lý nhà cung cấp</a:t>
            </a:r>
            <a:endParaRPr b="1" sz="3200">
              <a:solidFill>
                <a:srgbClr val="953734"/>
              </a:solidFill>
              <a:latin typeface="Calibri"/>
              <a:ea typeface="Calibri"/>
              <a:cs typeface="Calibri"/>
              <a:sym typeface="Calibri"/>
            </a:endParaRPr>
          </a:p>
        </p:txBody>
      </p:sp>
      <p:sp>
        <p:nvSpPr>
          <p:cNvPr id="802" name="Google Shape;802;p65"/>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4. Thiết Kế Giao Diện</a:t>
            </a:r>
            <a:endParaRPr b="1" sz="4800">
              <a:solidFill>
                <a:srgbClr val="998D38"/>
              </a:solidFill>
              <a:latin typeface="Calibri"/>
              <a:ea typeface="Calibri"/>
              <a:cs typeface="Calibri"/>
              <a:sym typeface="Calibri"/>
            </a:endParaRPr>
          </a:p>
        </p:txBody>
      </p:sp>
      <p:pic>
        <p:nvPicPr>
          <p:cNvPr descr="A screenshot of a computer&#10;&#10;Description automatically generated with medium confidence" id="803" name="Google Shape;803;p65"/>
          <p:cNvPicPr preferRelativeResize="0"/>
          <p:nvPr/>
        </p:nvPicPr>
        <p:blipFill rotWithShape="1">
          <a:blip r:embed="rId4">
            <a:alphaModFix/>
          </a:blip>
          <a:srcRect b="0" l="0" r="0" t="0"/>
          <a:stretch/>
        </p:blipFill>
        <p:spPr>
          <a:xfrm>
            <a:off x="0" y="1623380"/>
            <a:ext cx="8305800" cy="5791200"/>
          </a:xfrm>
          <a:prstGeom prst="rect">
            <a:avLst/>
          </a:prstGeom>
          <a:noFill/>
          <a:ln>
            <a:noFill/>
          </a:ln>
        </p:spPr>
      </p:pic>
      <p:graphicFrame>
        <p:nvGraphicFramePr>
          <p:cNvPr id="804" name="Google Shape;804;p65"/>
          <p:cNvGraphicFramePr/>
          <p:nvPr/>
        </p:nvGraphicFramePr>
        <p:xfrm>
          <a:off x="8689975" y="1636080"/>
          <a:ext cx="3000000" cy="3000000"/>
        </p:xfrm>
        <a:graphic>
          <a:graphicData uri="http://schemas.openxmlformats.org/drawingml/2006/table">
            <a:tbl>
              <a:tblPr bandRow="1" firstCol="1" firstRow="1">
                <a:noFill/>
                <a:tableStyleId>{20C3E85E-E02B-4128-91EF-8C20314F90F3}</a:tableStyleId>
              </a:tblPr>
              <a:tblGrid>
                <a:gridCol w="1257175"/>
                <a:gridCol w="1815825"/>
                <a:gridCol w="1954750"/>
                <a:gridCol w="4189300"/>
              </a:tblGrid>
              <a:tr h="330925">
                <a:tc>
                  <a:txBody>
                    <a:bodyPr/>
                    <a:lstStyle/>
                    <a:p>
                      <a:pPr indent="0" lvl="0" marL="0" marR="0" rtl="0" algn="ctr">
                        <a:lnSpc>
                          <a:spcPct val="150000"/>
                        </a:lnSpc>
                        <a:spcBef>
                          <a:spcPts val="0"/>
                        </a:spcBef>
                        <a:spcAft>
                          <a:spcPts val="0"/>
                        </a:spcAft>
                        <a:buNone/>
                      </a:pPr>
                      <a:r>
                        <a:rPr lang="en-US" sz="1800"/>
                        <a:t>STT</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Tên</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Kiểu</a:t>
                      </a:r>
                      <a:endParaRPr sz="1800">
                        <a:latin typeface="Calibri"/>
                        <a:ea typeface="Calibri"/>
                        <a:cs typeface="Calibri"/>
                        <a:sym typeface="Calibri"/>
                      </a:endParaRPr>
                    </a:p>
                  </a:txBody>
                  <a:tcPr marT="0" marB="0" marR="68575" marL="68575"/>
                </a:tc>
                <a:tc>
                  <a:txBody>
                    <a:bodyPr/>
                    <a:lstStyle/>
                    <a:p>
                      <a:pPr indent="0" lvl="0" marL="0" marR="0" rtl="0" algn="ctr">
                        <a:lnSpc>
                          <a:spcPct val="150000"/>
                        </a:lnSpc>
                        <a:spcBef>
                          <a:spcPts val="0"/>
                        </a:spcBef>
                        <a:spcAft>
                          <a:spcPts val="0"/>
                        </a:spcAft>
                        <a:buNone/>
                      </a:pPr>
                      <a:r>
                        <a:rPr lang="en-US" sz="1800"/>
                        <a:t>Chức năng</a:t>
                      </a:r>
                      <a:endParaRPr sz="1800">
                        <a:latin typeface="Calibri"/>
                        <a:ea typeface="Calibri"/>
                        <a:cs typeface="Calibri"/>
                        <a:sym typeface="Calibri"/>
                      </a:endParaRPr>
                    </a:p>
                  </a:txBody>
                  <a:tcPr marT="0" marB="0" marR="68575" marL="68575"/>
                </a:tc>
              </a:tr>
              <a:tr h="330925">
                <a:tc>
                  <a:txBody>
                    <a:bodyPr/>
                    <a:lstStyle/>
                    <a:p>
                      <a:pPr indent="0" lvl="0" marL="0" marR="0" rtl="0" algn="ctr">
                        <a:lnSpc>
                          <a:spcPct val="150000"/>
                        </a:lnSpc>
                        <a:spcBef>
                          <a:spcPts val="0"/>
                        </a:spcBef>
                        <a:spcAft>
                          <a:spcPts val="0"/>
                        </a:spcAft>
                        <a:buNone/>
                      </a:pPr>
                      <a:r>
                        <a:rPr lang="en-US" sz="1800"/>
                        <a:t>1</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Mã NCC</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Nhập mã nhà cung cấp</a:t>
                      </a:r>
                      <a:endParaRPr sz="1800">
                        <a:latin typeface="Calibri"/>
                        <a:ea typeface="Calibri"/>
                        <a:cs typeface="Calibri"/>
                        <a:sym typeface="Calibri"/>
                      </a:endParaRPr>
                    </a:p>
                  </a:txBody>
                  <a:tcPr marT="0" marB="0" marR="68575" marL="68575"/>
                </a:tc>
              </a:tr>
              <a:tr h="700025">
                <a:tc>
                  <a:txBody>
                    <a:bodyPr/>
                    <a:lstStyle/>
                    <a:p>
                      <a:pPr indent="0" lvl="0" marL="0" marR="0" rtl="0" algn="ctr">
                        <a:lnSpc>
                          <a:spcPct val="150000"/>
                        </a:lnSpc>
                        <a:spcBef>
                          <a:spcPts val="0"/>
                        </a:spcBef>
                        <a:spcAft>
                          <a:spcPts val="0"/>
                        </a:spcAft>
                        <a:buNone/>
                      </a:pPr>
                      <a:r>
                        <a:rPr lang="en-US" sz="1800"/>
                        <a:t>2</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hiển thị mã nhà cung cấp mới nhất</a:t>
                      </a:r>
                      <a:endParaRPr sz="1800">
                        <a:latin typeface="Calibri"/>
                        <a:ea typeface="Calibri"/>
                        <a:cs typeface="Calibri"/>
                        <a:sym typeface="Calibri"/>
                      </a:endParaRPr>
                    </a:p>
                  </a:txBody>
                  <a:tcPr marT="0" marB="0" marR="68575" marL="68575"/>
                </a:tc>
              </a:tr>
              <a:tr h="330925">
                <a:tc>
                  <a:txBody>
                    <a:bodyPr/>
                    <a:lstStyle/>
                    <a:p>
                      <a:pPr indent="0" lvl="0" marL="0" marR="0" rtl="0" algn="ctr">
                        <a:lnSpc>
                          <a:spcPct val="150000"/>
                        </a:lnSpc>
                        <a:spcBef>
                          <a:spcPts val="0"/>
                        </a:spcBef>
                        <a:spcAft>
                          <a:spcPts val="0"/>
                        </a:spcAft>
                        <a:buNone/>
                      </a:pPr>
                      <a:r>
                        <a:rPr lang="en-US" sz="1800"/>
                        <a:t>3</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Search</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Nhập mã nhà cung cấp</a:t>
                      </a:r>
                      <a:endParaRPr sz="1800">
                        <a:latin typeface="Calibri"/>
                        <a:ea typeface="Calibri"/>
                        <a:cs typeface="Calibri"/>
                        <a:sym typeface="Calibri"/>
                      </a:endParaRPr>
                    </a:p>
                  </a:txBody>
                  <a:tcPr marT="0" marB="0" marR="68575" marL="68575"/>
                </a:tc>
              </a:tr>
              <a:tr h="330925">
                <a:tc>
                  <a:txBody>
                    <a:bodyPr/>
                    <a:lstStyle/>
                    <a:p>
                      <a:pPr indent="0" lvl="0" marL="0" marR="0" rtl="0" algn="ctr">
                        <a:lnSpc>
                          <a:spcPct val="150000"/>
                        </a:lnSpc>
                        <a:spcBef>
                          <a:spcPts val="0"/>
                        </a:spcBef>
                        <a:spcAft>
                          <a:spcPts val="0"/>
                        </a:spcAft>
                        <a:buNone/>
                      </a:pPr>
                      <a:r>
                        <a:rPr lang="en-US" sz="1800"/>
                        <a:t>4</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Tên NCC</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Nhập tên nhà cung cấp</a:t>
                      </a:r>
                      <a:endParaRPr sz="1800">
                        <a:latin typeface="Calibri"/>
                        <a:ea typeface="Calibri"/>
                        <a:cs typeface="Calibri"/>
                        <a:sym typeface="Calibri"/>
                      </a:endParaRPr>
                    </a:p>
                  </a:txBody>
                  <a:tcPr marT="0" marB="0" marR="68575" marL="68575"/>
                </a:tc>
              </a:tr>
              <a:tr h="330925">
                <a:tc>
                  <a:txBody>
                    <a:bodyPr/>
                    <a:lstStyle/>
                    <a:p>
                      <a:pPr indent="0" lvl="0" marL="0" marR="0" rtl="0" algn="ctr">
                        <a:lnSpc>
                          <a:spcPct val="150000"/>
                        </a:lnSpc>
                        <a:spcBef>
                          <a:spcPts val="0"/>
                        </a:spcBef>
                        <a:spcAft>
                          <a:spcPts val="0"/>
                        </a:spcAft>
                        <a:buNone/>
                      </a:pPr>
                      <a:r>
                        <a:rPr lang="en-US" sz="1800"/>
                        <a:t>5</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Địa chỉ</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Nhập địa chỉ</a:t>
                      </a:r>
                      <a:endParaRPr sz="1800">
                        <a:latin typeface="Calibri"/>
                        <a:ea typeface="Calibri"/>
                        <a:cs typeface="Calibri"/>
                        <a:sym typeface="Calibri"/>
                      </a:endParaRPr>
                    </a:p>
                  </a:txBody>
                  <a:tcPr marT="0" marB="0" marR="68575" marL="68575"/>
                </a:tc>
              </a:tr>
              <a:tr h="330925">
                <a:tc>
                  <a:txBody>
                    <a:bodyPr/>
                    <a:lstStyle/>
                    <a:p>
                      <a:pPr indent="0" lvl="0" marL="0" marR="0" rtl="0" algn="ctr">
                        <a:lnSpc>
                          <a:spcPct val="150000"/>
                        </a:lnSpc>
                        <a:spcBef>
                          <a:spcPts val="0"/>
                        </a:spcBef>
                        <a:spcAft>
                          <a:spcPts val="0"/>
                        </a:spcAft>
                        <a:buNone/>
                      </a:pPr>
                      <a:r>
                        <a:rPr lang="en-US" sz="1800"/>
                        <a:t>6</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Số ĐT</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Nhập số điện thoại</a:t>
                      </a:r>
                      <a:endParaRPr sz="1800">
                        <a:latin typeface="Calibri"/>
                        <a:ea typeface="Calibri"/>
                        <a:cs typeface="Calibri"/>
                        <a:sym typeface="Calibri"/>
                      </a:endParaRPr>
                    </a:p>
                  </a:txBody>
                  <a:tcPr marT="0" marB="0" marR="68575" marL="68575"/>
                </a:tc>
              </a:tr>
              <a:tr h="330925">
                <a:tc>
                  <a:txBody>
                    <a:bodyPr/>
                    <a:lstStyle/>
                    <a:p>
                      <a:pPr indent="0" lvl="0" marL="0" marR="0" rtl="0" algn="ctr">
                        <a:lnSpc>
                          <a:spcPct val="150000"/>
                        </a:lnSpc>
                        <a:spcBef>
                          <a:spcPts val="0"/>
                        </a:spcBef>
                        <a:spcAft>
                          <a:spcPts val="0"/>
                        </a:spcAft>
                        <a:buNone/>
                      </a:pPr>
                      <a:r>
                        <a:rPr lang="en-US" sz="1800"/>
                        <a:t>7</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INSERT</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thực hiện chức năng thêm</a:t>
                      </a:r>
                      <a:endParaRPr sz="1800">
                        <a:latin typeface="Calibri"/>
                        <a:ea typeface="Calibri"/>
                        <a:cs typeface="Calibri"/>
                        <a:sym typeface="Calibri"/>
                      </a:endParaRPr>
                    </a:p>
                  </a:txBody>
                  <a:tcPr marT="0" marB="0" marR="68575" marL="68575"/>
                </a:tc>
              </a:tr>
              <a:tr h="330925">
                <a:tc>
                  <a:txBody>
                    <a:bodyPr/>
                    <a:lstStyle/>
                    <a:p>
                      <a:pPr indent="0" lvl="0" marL="0" marR="0" rtl="0" algn="ctr">
                        <a:lnSpc>
                          <a:spcPct val="150000"/>
                        </a:lnSpc>
                        <a:spcBef>
                          <a:spcPts val="0"/>
                        </a:spcBef>
                        <a:spcAft>
                          <a:spcPts val="0"/>
                        </a:spcAft>
                        <a:buNone/>
                      </a:pPr>
                      <a:r>
                        <a:rPr lang="en-US" sz="1800"/>
                        <a:t>8</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DELETE</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thực hiện chức năng xóa</a:t>
                      </a:r>
                      <a:endParaRPr sz="1800">
                        <a:latin typeface="Calibri"/>
                        <a:ea typeface="Calibri"/>
                        <a:cs typeface="Calibri"/>
                        <a:sym typeface="Calibri"/>
                      </a:endParaRPr>
                    </a:p>
                  </a:txBody>
                  <a:tcPr marT="0" marB="0" marR="68575" marL="68575"/>
                </a:tc>
              </a:tr>
              <a:tr h="330925">
                <a:tc>
                  <a:txBody>
                    <a:bodyPr/>
                    <a:lstStyle/>
                    <a:p>
                      <a:pPr indent="0" lvl="0" marL="0" marR="0" rtl="0" algn="ctr">
                        <a:lnSpc>
                          <a:spcPct val="150000"/>
                        </a:lnSpc>
                        <a:spcBef>
                          <a:spcPts val="0"/>
                        </a:spcBef>
                        <a:spcAft>
                          <a:spcPts val="0"/>
                        </a:spcAft>
                        <a:buNone/>
                      </a:pPr>
                      <a:r>
                        <a:rPr lang="en-US" sz="1800"/>
                        <a:t>9</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UPDATE</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thực hiện chức năng sửa</a:t>
                      </a:r>
                      <a:endParaRPr sz="1800">
                        <a:latin typeface="Calibri"/>
                        <a:ea typeface="Calibri"/>
                        <a:cs typeface="Calibri"/>
                        <a:sym typeface="Calibri"/>
                      </a:endParaRPr>
                    </a:p>
                  </a:txBody>
                  <a:tcPr marT="0" marB="0" marR="68575" marL="68575"/>
                </a:tc>
              </a:tr>
              <a:tr h="700025">
                <a:tc>
                  <a:txBody>
                    <a:bodyPr/>
                    <a:lstStyle/>
                    <a:p>
                      <a:pPr indent="0" lvl="0" marL="0" marR="0" rtl="0" algn="ctr">
                        <a:lnSpc>
                          <a:spcPct val="150000"/>
                        </a:lnSpc>
                        <a:spcBef>
                          <a:spcPts val="0"/>
                        </a:spcBef>
                        <a:spcAft>
                          <a:spcPts val="0"/>
                        </a:spcAft>
                        <a:buNone/>
                      </a:pPr>
                      <a:r>
                        <a:rPr lang="en-US" sz="1800"/>
                        <a:t>10</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REFRESH</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thực hiện chức năng làm mới</a:t>
                      </a:r>
                      <a:endParaRPr sz="1800">
                        <a:latin typeface="Calibri"/>
                        <a:ea typeface="Calibri"/>
                        <a:cs typeface="Calibri"/>
                        <a:sym typeface="Calibri"/>
                      </a:endParaRPr>
                    </a:p>
                  </a:txBody>
                  <a:tcPr marT="0" marB="0" marR="68575" marL="68575"/>
                </a:tc>
              </a:tr>
              <a:tr h="1069125">
                <a:tc>
                  <a:txBody>
                    <a:bodyPr/>
                    <a:lstStyle/>
                    <a:p>
                      <a:pPr indent="0" lvl="0" marL="0" marR="0" rtl="0" algn="ctr">
                        <a:lnSpc>
                          <a:spcPct val="150000"/>
                        </a:lnSpc>
                        <a:spcBef>
                          <a:spcPts val="0"/>
                        </a:spcBef>
                        <a:spcAft>
                          <a:spcPts val="0"/>
                        </a:spcAft>
                        <a:buNone/>
                      </a:pPr>
                      <a:r>
                        <a:rPr lang="en-US" sz="1800"/>
                        <a:t>11</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DANH SACH NHÀ CUNG CẤP</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JTable </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Hiển thị thông tin của các nhà cung cấp</a:t>
                      </a:r>
                      <a:endParaRPr sz="1800">
                        <a:latin typeface="Calibri"/>
                        <a:ea typeface="Calibri"/>
                        <a:cs typeface="Calibri"/>
                        <a:sym typeface="Calibri"/>
                      </a:endParaRPr>
                    </a:p>
                  </a:txBody>
                  <a:tcPr marT="0" marB="0" marR="68575" marL="68575"/>
                </a:tc>
              </a:tr>
              <a:tr h="330925">
                <a:tc>
                  <a:txBody>
                    <a:bodyPr/>
                    <a:lstStyle/>
                    <a:p>
                      <a:pPr indent="0" lvl="0" marL="0" marR="0" rtl="0" algn="ctr">
                        <a:lnSpc>
                          <a:spcPct val="150000"/>
                        </a:lnSpc>
                        <a:spcBef>
                          <a:spcPts val="0"/>
                        </a:spcBef>
                        <a:spcAft>
                          <a:spcPts val="0"/>
                        </a:spcAft>
                        <a:buNone/>
                      </a:pPr>
                      <a:r>
                        <a:rPr lang="en-US" sz="1800"/>
                        <a:t>12</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TRỞ LẠI</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1800"/>
                        <a:t>Nhấn để trở lại trang quản lý</a:t>
                      </a:r>
                      <a:endParaRPr sz="1800">
                        <a:latin typeface="Calibri"/>
                        <a:ea typeface="Calibri"/>
                        <a:cs typeface="Calibri"/>
                        <a:sym typeface="Calibri"/>
                      </a:endParaRPr>
                    </a:p>
                  </a:txBody>
                  <a:tcPr marT="0" marB="0" marR="68575" marL="6857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pic>
        <p:nvPicPr>
          <p:cNvPr id="809" name="Google Shape;809;p66"/>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810" name="Google Shape;810;p66"/>
          <p:cNvSpPr txBox="1"/>
          <p:nvPr/>
        </p:nvSpPr>
        <p:spPr>
          <a:xfrm>
            <a:off x="228600" y="900717"/>
            <a:ext cx="6858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953734"/>
                </a:solidFill>
                <a:latin typeface="Calibri"/>
                <a:ea typeface="Calibri"/>
                <a:cs typeface="Calibri"/>
                <a:sym typeface="Calibri"/>
              </a:rPr>
              <a:t>Trang thống kê</a:t>
            </a:r>
            <a:endParaRPr b="1" sz="3200">
              <a:solidFill>
                <a:srgbClr val="953734"/>
              </a:solidFill>
              <a:latin typeface="Calibri"/>
              <a:ea typeface="Calibri"/>
              <a:cs typeface="Calibri"/>
              <a:sym typeface="Calibri"/>
            </a:endParaRPr>
          </a:p>
        </p:txBody>
      </p:sp>
      <p:sp>
        <p:nvSpPr>
          <p:cNvPr id="811" name="Google Shape;811;p66"/>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4. Thiết Kế Giao Diện</a:t>
            </a:r>
            <a:endParaRPr b="1" sz="4800">
              <a:solidFill>
                <a:srgbClr val="998D38"/>
              </a:solidFill>
              <a:latin typeface="Calibri"/>
              <a:ea typeface="Calibri"/>
              <a:cs typeface="Calibri"/>
              <a:sym typeface="Calibri"/>
            </a:endParaRPr>
          </a:p>
        </p:txBody>
      </p:sp>
      <p:pic>
        <p:nvPicPr>
          <p:cNvPr id="812" name="Google Shape;812;p66"/>
          <p:cNvPicPr preferRelativeResize="0"/>
          <p:nvPr/>
        </p:nvPicPr>
        <p:blipFill rotWithShape="1">
          <a:blip r:embed="rId4">
            <a:alphaModFix/>
          </a:blip>
          <a:srcRect b="0" l="0" r="0" t="0"/>
          <a:stretch/>
        </p:blipFill>
        <p:spPr>
          <a:xfrm>
            <a:off x="25401" y="1921676"/>
            <a:ext cx="9575800" cy="6727024"/>
          </a:xfrm>
          <a:prstGeom prst="rect">
            <a:avLst/>
          </a:prstGeom>
          <a:noFill/>
          <a:ln>
            <a:noFill/>
          </a:ln>
        </p:spPr>
      </p:pic>
      <p:graphicFrame>
        <p:nvGraphicFramePr>
          <p:cNvPr id="813" name="Google Shape;813;p66"/>
          <p:cNvGraphicFramePr/>
          <p:nvPr/>
        </p:nvGraphicFramePr>
        <p:xfrm>
          <a:off x="10058400" y="1921676"/>
          <a:ext cx="3000000" cy="3000000"/>
        </p:xfrm>
        <a:graphic>
          <a:graphicData uri="http://schemas.openxmlformats.org/drawingml/2006/table">
            <a:tbl>
              <a:tblPr bandRow="1" firstCol="1" firstRow="1">
                <a:noFill/>
                <a:tableStyleId>{20C3E85E-E02B-4128-91EF-8C20314F90F3}</a:tableStyleId>
              </a:tblPr>
              <a:tblGrid>
                <a:gridCol w="1080925"/>
                <a:gridCol w="1561250"/>
                <a:gridCol w="1680675"/>
                <a:gridCol w="3601950"/>
              </a:tblGrid>
              <a:tr h="325125">
                <a:tc>
                  <a:txBody>
                    <a:bodyPr/>
                    <a:lstStyle/>
                    <a:p>
                      <a:pPr indent="0" lvl="0" marL="0" marR="0" rtl="0" algn="ctr">
                        <a:lnSpc>
                          <a:spcPct val="150000"/>
                        </a:lnSpc>
                        <a:spcBef>
                          <a:spcPts val="0"/>
                        </a:spcBef>
                        <a:spcAft>
                          <a:spcPts val="0"/>
                        </a:spcAft>
                        <a:buNone/>
                      </a:pPr>
                      <a:r>
                        <a:rPr lang="en-US" sz="1800"/>
                        <a:t>STT</a:t>
                      </a:r>
                      <a:endParaRPr sz="1800">
                        <a:latin typeface="Calibri"/>
                        <a:ea typeface="Calibri"/>
                        <a:cs typeface="Calibri"/>
                        <a:sym typeface="Calibri"/>
                      </a:endParaRPr>
                    </a:p>
                  </a:txBody>
                  <a:tcPr marT="0" marB="0" marR="56450" marL="56450"/>
                </a:tc>
                <a:tc>
                  <a:txBody>
                    <a:bodyPr/>
                    <a:lstStyle/>
                    <a:p>
                      <a:pPr indent="0" lvl="0" marL="0" marR="0" rtl="0" algn="ctr">
                        <a:lnSpc>
                          <a:spcPct val="150000"/>
                        </a:lnSpc>
                        <a:spcBef>
                          <a:spcPts val="0"/>
                        </a:spcBef>
                        <a:spcAft>
                          <a:spcPts val="0"/>
                        </a:spcAft>
                        <a:buNone/>
                      </a:pPr>
                      <a:r>
                        <a:rPr lang="en-US" sz="1800"/>
                        <a:t>Tên</a:t>
                      </a:r>
                      <a:endParaRPr sz="1800">
                        <a:latin typeface="Calibri"/>
                        <a:ea typeface="Calibri"/>
                        <a:cs typeface="Calibri"/>
                        <a:sym typeface="Calibri"/>
                      </a:endParaRPr>
                    </a:p>
                  </a:txBody>
                  <a:tcPr marT="0" marB="0" marR="56450" marL="56450"/>
                </a:tc>
                <a:tc>
                  <a:txBody>
                    <a:bodyPr/>
                    <a:lstStyle/>
                    <a:p>
                      <a:pPr indent="0" lvl="0" marL="0" marR="0" rtl="0" algn="ctr">
                        <a:lnSpc>
                          <a:spcPct val="150000"/>
                        </a:lnSpc>
                        <a:spcBef>
                          <a:spcPts val="0"/>
                        </a:spcBef>
                        <a:spcAft>
                          <a:spcPts val="0"/>
                        </a:spcAft>
                        <a:buNone/>
                      </a:pPr>
                      <a:r>
                        <a:rPr lang="en-US" sz="1800"/>
                        <a:t>Kiểu</a:t>
                      </a:r>
                      <a:endParaRPr sz="1800">
                        <a:latin typeface="Calibri"/>
                        <a:ea typeface="Calibri"/>
                        <a:cs typeface="Calibri"/>
                        <a:sym typeface="Calibri"/>
                      </a:endParaRPr>
                    </a:p>
                  </a:txBody>
                  <a:tcPr marT="0" marB="0" marR="56450" marL="56450"/>
                </a:tc>
                <a:tc>
                  <a:txBody>
                    <a:bodyPr/>
                    <a:lstStyle/>
                    <a:p>
                      <a:pPr indent="0" lvl="0" marL="0" marR="0" rtl="0" algn="ctr">
                        <a:lnSpc>
                          <a:spcPct val="150000"/>
                        </a:lnSpc>
                        <a:spcBef>
                          <a:spcPts val="0"/>
                        </a:spcBef>
                        <a:spcAft>
                          <a:spcPts val="0"/>
                        </a:spcAft>
                        <a:buNone/>
                      </a:pPr>
                      <a:r>
                        <a:rPr lang="en-US" sz="1800"/>
                        <a:t>Chức năng</a:t>
                      </a:r>
                      <a:endParaRPr sz="1800">
                        <a:latin typeface="Calibri"/>
                        <a:ea typeface="Calibri"/>
                        <a:cs typeface="Calibri"/>
                        <a:sym typeface="Calibri"/>
                      </a:endParaRPr>
                    </a:p>
                  </a:txBody>
                  <a:tcPr marT="0" marB="0" marR="56450" marL="56450"/>
                </a:tc>
              </a:tr>
              <a:tr h="325125">
                <a:tc>
                  <a:txBody>
                    <a:bodyPr/>
                    <a:lstStyle/>
                    <a:p>
                      <a:pPr indent="0" lvl="0" marL="0" marR="0" rtl="0" algn="ctr">
                        <a:lnSpc>
                          <a:spcPct val="150000"/>
                        </a:lnSpc>
                        <a:spcBef>
                          <a:spcPts val="0"/>
                        </a:spcBef>
                        <a:spcAft>
                          <a:spcPts val="0"/>
                        </a:spcAft>
                        <a:buNone/>
                      </a:pPr>
                      <a:r>
                        <a:rPr lang="en-US" sz="1800"/>
                        <a:t>1</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Hình ảnh</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JLabel</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Hiển thị hình ảnh </a:t>
                      </a:r>
                      <a:endParaRPr sz="1800">
                        <a:latin typeface="Calibri"/>
                        <a:ea typeface="Calibri"/>
                        <a:cs typeface="Calibri"/>
                        <a:sym typeface="Calibri"/>
                      </a:endParaRPr>
                    </a:p>
                  </a:txBody>
                  <a:tcPr marT="0" marB="0" marR="56450" marL="56450"/>
                </a:tc>
              </a:tr>
              <a:tr h="687675">
                <a:tc>
                  <a:txBody>
                    <a:bodyPr/>
                    <a:lstStyle/>
                    <a:p>
                      <a:pPr indent="0" lvl="0" marL="0" marR="0" rtl="0" algn="ctr">
                        <a:lnSpc>
                          <a:spcPct val="150000"/>
                        </a:lnSpc>
                        <a:spcBef>
                          <a:spcPts val="0"/>
                        </a:spcBef>
                        <a:spcAft>
                          <a:spcPts val="0"/>
                        </a:spcAft>
                        <a:buNone/>
                      </a:pPr>
                      <a:r>
                        <a:rPr lang="en-US" sz="1800"/>
                        <a:t>2</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Tổng doanh thu</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Hiển thị tổng doanh thu của hiệu sách</a:t>
                      </a:r>
                      <a:endParaRPr sz="1800">
                        <a:latin typeface="Calibri"/>
                        <a:ea typeface="Calibri"/>
                        <a:cs typeface="Calibri"/>
                        <a:sym typeface="Calibri"/>
                      </a:endParaRPr>
                    </a:p>
                  </a:txBody>
                  <a:tcPr marT="0" marB="0" marR="56450" marL="56450"/>
                </a:tc>
              </a:tr>
              <a:tr h="687675">
                <a:tc>
                  <a:txBody>
                    <a:bodyPr/>
                    <a:lstStyle/>
                    <a:p>
                      <a:pPr indent="0" lvl="0" marL="0" marR="0" rtl="0" algn="ctr">
                        <a:lnSpc>
                          <a:spcPct val="150000"/>
                        </a:lnSpc>
                        <a:spcBef>
                          <a:spcPts val="0"/>
                        </a:spcBef>
                        <a:spcAft>
                          <a:spcPts val="0"/>
                        </a:spcAft>
                        <a:buNone/>
                      </a:pPr>
                      <a:r>
                        <a:rPr lang="en-US" sz="1800"/>
                        <a:t>3</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Tổng tiền nhập hàng</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Hiển thị tổng tiền nhập hàng của hiệu sách</a:t>
                      </a:r>
                      <a:endParaRPr sz="1800">
                        <a:latin typeface="Calibri"/>
                        <a:ea typeface="Calibri"/>
                        <a:cs typeface="Calibri"/>
                        <a:sym typeface="Calibri"/>
                      </a:endParaRPr>
                    </a:p>
                  </a:txBody>
                  <a:tcPr marT="0" marB="0" marR="56450" marL="56450"/>
                </a:tc>
              </a:tr>
              <a:tr h="687675">
                <a:tc>
                  <a:txBody>
                    <a:bodyPr/>
                    <a:lstStyle/>
                    <a:p>
                      <a:pPr indent="0" lvl="0" marL="0" marR="0" rtl="0" algn="ctr">
                        <a:lnSpc>
                          <a:spcPct val="150000"/>
                        </a:lnSpc>
                        <a:spcBef>
                          <a:spcPts val="0"/>
                        </a:spcBef>
                        <a:spcAft>
                          <a:spcPts val="0"/>
                        </a:spcAft>
                        <a:buNone/>
                      </a:pPr>
                      <a:r>
                        <a:rPr lang="en-US" sz="1800"/>
                        <a:t>4</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Tổng lương nhân viên</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JTextField</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Hiển thị tổng lương của nhân viên</a:t>
                      </a:r>
                      <a:endParaRPr sz="1800">
                        <a:latin typeface="Calibri"/>
                        <a:ea typeface="Calibri"/>
                        <a:cs typeface="Calibri"/>
                        <a:sym typeface="Calibri"/>
                      </a:endParaRPr>
                    </a:p>
                  </a:txBody>
                  <a:tcPr marT="0" marB="0" marR="56450" marL="56450"/>
                </a:tc>
              </a:tr>
              <a:tr h="325125">
                <a:tc>
                  <a:txBody>
                    <a:bodyPr/>
                    <a:lstStyle/>
                    <a:p>
                      <a:pPr indent="0" lvl="0" marL="0" marR="0" rtl="0" algn="ctr">
                        <a:lnSpc>
                          <a:spcPct val="150000"/>
                        </a:lnSpc>
                        <a:spcBef>
                          <a:spcPts val="0"/>
                        </a:spcBef>
                        <a:spcAft>
                          <a:spcPts val="0"/>
                        </a:spcAft>
                        <a:buNone/>
                      </a:pPr>
                      <a:r>
                        <a:rPr lang="en-US" sz="1800"/>
                        <a:t>5</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Sách sắp hết</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JTabbedPane</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Hiển thị danh sách các sách sắp hết</a:t>
                      </a:r>
                      <a:endParaRPr sz="1800">
                        <a:latin typeface="Calibri"/>
                        <a:ea typeface="Calibri"/>
                        <a:cs typeface="Calibri"/>
                        <a:sym typeface="Calibri"/>
                      </a:endParaRPr>
                    </a:p>
                  </a:txBody>
                  <a:tcPr marT="0" marB="0" marR="56450" marL="56450"/>
                </a:tc>
              </a:tr>
              <a:tr h="687675">
                <a:tc>
                  <a:txBody>
                    <a:bodyPr/>
                    <a:lstStyle/>
                    <a:p>
                      <a:pPr indent="0" lvl="0" marL="0" marR="0" rtl="0" algn="ctr">
                        <a:lnSpc>
                          <a:spcPct val="150000"/>
                        </a:lnSpc>
                        <a:spcBef>
                          <a:spcPts val="0"/>
                        </a:spcBef>
                        <a:spcAft>
                          <a:spcPts val="0"/>
                        </a:spcAft>
                        <a:buNone/>
                      </a:pPr>
                      <a:r>
                        <a:rPr lang="en-US" sz="1800"/>
                        <a:t>6</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Bảng thành tích</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JTabbedPane</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Hiển thị xếp hạng của các nhân viên</a:t>
                      </a:r>
                      <a:endParaRPr sz="1800">
                        <a:latin typeface="Calibri"/>
                        <a:ea typeface="Calibri"/>
                        <a:cs typeface="Calibri"/>
                        <a:sym typeface="Calibri"/>
                      </a:endParaRPr>
                    </a:p>
                  </a:txBody>
                  <a:tcPr marT="0" marB="0" marR="56450" marL="56450"/>
                </a:tc>
              </a:tr>
              <a:tr h="325125">
                <a:tc>
                  <a:txBody>
                    <a:bodyPr/>
                    <a:lstStyle/>
                    <a:p>
                      <a:pPr indent="0" lvl="0" marL="0" marR="0" rtl="0" algn="ctr">
                        <a:lnSpc>
                          <a:spcPct val="150000"/>
                        </a:lnSpc>
                        <a:spcBef>
                          <a:spcPts val="0"/>
                        </a:spcBef>
                        <a:spcAft>
                          <a:spcPts val="0"/>
                        </a:spcAft>
                        <a:buNone/>
                      </a:pPr>
                      <a:r>
                        <a:rPr lang="en-US" sz="1800"/>
                        <a:t>7</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Month</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JComboBox</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Nhấn để chọn tháng cần thống kê</a:t>
                      </a:r>
                      <a:endParaRPr sz="1800">
                        <a:latin typeface="Calibri"/>
                        <a:ea typeface="Calibri"/>
                        <a:cs typeface="Calibri"/>
                        <a:sym typeface="Calibri"/>
                      </a:endParaRPr>
                    </a:p>
                  </a:txBody>
                  <a:tcPr marT="0" marB="0" marR="56450" marL="56450"/>
                </a:tc>
              </a:tr>
              <a:tr h="325125">
                <a:tc>
                  <a:txBody>
                    <a:bodyPr/>
                    <a:lstStyle/>
                    <a:p>
                      <a:pPr indent="0" lvl="0" marL="0" marR="0" rtl="0" algn="ctr">
                        <a:lnSpc>
                          <a:spcPct val="150000"/>
                        </a:lnSpc>
                        <a:spcBef>
                          <a:spcPts val="0"/>
                        </a:spcBef>
                        <a:spcAft>
                          <a:spcPts val="0"/>
                        </a:spcAft>
                        <a:buNone/>
                      </a:pPr>
                      <a:r>
                        <a:rPr lang="en-US" sz="1800"/>
                        <a:t>8</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Year</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JComboBox</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Nhấn để chọn năm cần thống kê</a:t>
                      </a:r>
                      <a:endParaRPr sz="1800">
                        <a:latin typeface="Calibri"/>
                        <a:ea typeface="Calibri"/>
                        <a:cs typeface="Calibri"/>
                        <a:sym typeface="Calibri"/>
                      </a:endParaRPr>
                    </a:p>
                  </a:txBody>
                  <a:tcPr marT="0" marB="0" marR="56450" marL="56450"/>
                </a:tc>
              </a:tr>
              <a:tr h="325125">
                <a:tc>
                  <a:txBody>
                    <a:bodyPr/>
                    <a:lstStyle/>
                    <a:p>
                      <a:pPr indent="0" lvl="0" marL="0" marR="0" rtl="0" algn="ctr">
                        <a:lnSpc>
                          <a:spcPct val="150000"/>
                        </a:lnSpc>
                        <a:spcBef>
                          <a:spcPts val="0"/>
                        </a:spcBef>
                        <a:spcAft>
                          <a:spcPts val="0"/>
                        </a:spcAft>
                        <a:buNone/>
                      </a:pPr>
                      <a:r>
                        <a:rPr lang="en-US" sz="1800"/>
                        <a:t>9</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CONFIRM</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Nhấn để xác nhận </a:t>
                      </a:r>
                      <a:endParaRPr sz="1800">
                        <a:latin typeface="Calibri"/>
                        <a:ea typeface="Calibri"/>
                        <a:cs typeface="Calibri"/>
                        <a:sym typeface="Calibri"/>
                      </a:endParaRPr>
                    </a:p>
                  </a:txBody>
                  <a:tcPr marT="0" marB="0" marR="56450" marL="56450"/>
                </a:tc>
              </a:tr>
              <a:tr h="687675">
                <a:tc>
                  <a:txBody>
                    <a:bodyPr/>
                    <a:lstStyle/>
                    <a:p>
                      <a:pPr indent="0" lvl="0" marL="0" marR="0" rtl="0" algn="ctr">
                        <a:lnSpc>
                          <a:spcPct val="150000"/>
                        </a:lnSpc>
                        <a:spcBef>
                          <a:spcPts val="0"/>
                        </a:spcBef>
                        <a:spcAft>
                          <a:spcPts val="0"/>
                        </a:spcAft>
                        <a:buNone/>
                      </a:pPr>
                      <a:r>
                        <a:rPr lang="en-US" sz="1800"/>
                        <a:t>10</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TOP 5 SÁCH BÁN CHẠY</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JTabbedPane</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Hiển thị danh sách 5 sách bán chạy</a:t>
                      </a:r>
                      <a:endParaRPr sz="1800">
                        <a:latin typeface="Calibri"/>
                        <a:ea typeface="Calibri"/>
                        <a:cs typeface="Calibri"/>
                        <a:sym typeface="Calibri"/>
                      </a:endParaRPr>
                    </a:p>
                  </a:txBody>
                  <a:tcPr marT="0" marB="0" marR="56450" marL="56450"/>
                </a:tc>
              </a:tr>
              <a:tr h="687675">
                <a:tc>
                  <a:txBody>
                    <a:bodyPr/>
                    <a:lstStyle/>
                    <a:p>
                      <a:pPr indent="0" lvl="0" marL="0" marR="0" rtl="0" algn="ctr">
                        <a:lnSpc>
                          <a:spcPct val="150000"/>
                        </a:lnSpc>
                        <a:spcBef>
                          <a:spcPts val="0"/>
                        </a:spcBef>
                        <a:spcAft>
                          <a:spcPts val="0"/>
                        </a:spcAft>
                        <a:buNone/>
                      </a:pPr>
                      <a:r>
                        <a:rPr lang="en-US" sz="1800"/>
                        <a:t>11</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TOP KHÁCH HÀNG</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JTabbedPane</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Hiển thị danh sách khách hàng mua nhiều nhất</a:t>
                      </a:r>
                      <a:endParaRPr sz="1800">
                        <a:latin typeface="Calibri"/>
                        <a:ea typeface="Calibri"/>
                        <a:cs typeface="Calibri"/>
                        <a:sym typeface="Calibri"/>
                      </a:endParaRPr>
                    </a:p>
                  </a:txBody>
                  <a:tcPr marT="0" marB="0" marR="56450" marL="56450"/>
                </a:tc>
              </a:tr>
              <a:tr h="325125">
                <a:tc>
                  <a:txBody>
                    <a:bodyPr/>
                    <a:lstStyle/>
                    <a:p>
                      <a:pPr indent="0" lvl="0" marL="0" marR="0" rtl="0" algn="ctr">
                        <a:lnSpc>
                          <a:spcPct val="150000"/>
                        </a:lnSpc>
                        <a:spcBef>
                          <a:spcPts val="0"/>
                        </a:spcBef>
                        <a:spcAft>
                          <a:spcPts val="0"/>
                        </a:spcAft>
                        <a:buNone/>
                      </a:pPr>
                      <a:r>
                        <a:rPr lang="en-US" sz="1800"/>
                        <a:t>12</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Reload</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Nhấn để làm mới lại</a:t>
                      </a:r>
                      <a:endParaRPr sz="1800">
                        <a:latin typeface="Calibri"/>
                        <a:ea typeface="Calibri"/>
                        <a:cs typeface="Calibri"/>
                        <a:sym typeface="Calibri"/>
                      </a:endParaRPr>
                    </a:p>
                  </a:txBody>
                  <a:tcPr marT="0" marB="0" marR="56450" marL="56450"/>
                </a:tc>
              </a:tr>
              <a:tr h="325125">
                <a:tc>
                  <a:txBody>
                    <a:bodyPr/>
                    <a:lstStyle/>
                    <a:p>
                      <a:pPr indent="0" lvl="0" marL="0" marR="0" rtl="0" algn="ctr">
                        <a:lnSpc>
                          <a:spcPct val="150000"/>
                        </a:lnSpc>
                        <a:spcBef>
                          <a:spcPts val="0"/>
                        </a:spcBef>
                        <a:spcAft>
                          <a:spcPts val="0"/>
                        </a:spcAft>
                        <a:buNone/>
                      </a:pPr>
                      <a:r>
                        <a:rPr lang="en-US" sz="1800"/>
                        <a:t>13</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BACK</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JButton</a:t>
                      </a:r>
                      <a:endParaRPr sz="1800">
                        <a:latin typeface="Calibri"/>
                        <a:ea typeface="Calibri"/>
                        <a:cs typeface="Calibri"/>
                        <a:sym typeface="Calibri"/>
                      </a:endParaRPr>
                    </a:p>
                  </a:txBody>
                  <a:tcPr marT="0" marB="0" marR="56450" marL="56450"/>
                </a:tc>
                <a:tc>
                  <a:txBody>
                    <a:bodyPr/>
                    <a:lstStyle/>
                    <a:p>
                      <a:pPr indent="0" lvl="0" marL="0" marR="0" rtl="0" algn="l">
                        <a:lnSpc>
                          <a:spcPct val="150000"/>
                        </a:lnSpc>
                        <a:spcBef>
                          <a:spcPts val="0"/>
                        </a:spcBef>
                        <a:spcAft>
                          <a:spcPts val="0"/>
                        </a:spcAft>
                        <a:buNone/>
                      </a:pPr>
                      <a:r>
                        <a:rPr lang="en-US" sz="1800"/>
                        <a:t>Nhấn để trở lại trang quản lý </a:t>
                      </a:r>
                      <a:endParaRPr sz="1800">
                        <a:latin typeface="Calibri"/>
                        <a:ea typeface="Calibri"/>
                        <a:cs typeface="Calibri"/>
                        <a:sym typeface="Calibri"/>
                      </a:endParaRPr>
                    </a:p>
                  </a:txBody>
                  <a:tcPr marT="0" marB="0" marR="56450" marL="56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pic>
        <p:nvPicPr>
          <p:cNvPr id="818" name="Google Shape;818;p67"/>
          <p:cNvPicPr preferRelativeResize="0"/>
          <p:nvPr/>
        </p:nvPicPr>
        <p:blipFill rotWithShape="1">
          <a:blip r:embed="rId3">
            <a:alphaModFix amt="34000"/>
          </a:blip>
          <a:srcRect b="10352" l="0" r="0" t="10352"/>
          <a:stretch/>
        </p:blipFill>
        <p:spPr>
          <a:xfrm>
            <a:off x="0" y="45467"/>
            <a:ext cx="18288000" cy="10287000"/>
          </a:xfrm>
          <a:prstGeom prst="rect">
            <a:avLst/>
          </a:prstGeom>
          <a:noFill/>
          <a:ln>
            <a:noFill/>
          </a:ln>
        </p:spPr>
      </p:pic>
      <p:sp>
        <p:nvSpPr>
          <p:cNvPr id="819" name="Google Shape;819;p67"/>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5. Kết Luận</a:t>
            </a:r>
            <a:endParaRPr b="1" sz="4800">
              <a:solidFill>
                <a:srgbClr val="998D38"/>
              </a:solidFill>
              <a:latin typeface="Calibri"/>
              <a:ea typeface="Calibri"/>
              <a:cs typeface="Calibri"/>
              <a:sym typeface="Calibri"/>
            </a:endParaRPr>
          </a:p>
        </p:txBody>
      </p:sp>
      <p:sp>
        <p:nvSpPr>
          <p:cNvPr id="820" name="Google Shape;820;p67"/>
          <p:cNvSpPr/>
          <p:nvPr/>
        </p:nvSpPr>
        <p:spPr>
          <a:xfrm>
            <a:off x="-2368113" y="8928851"/>
            <a:ext cx="7315200" cy="3545400"/>
          </a:xfrm>
          <a:custGeom>
            <a:rect b="b" l="l" r="r" t="t"/>
            <a:pathLst>
              <a:path extrusionOk="0" h="1567870" w="2499502">
                <a:moveTo>
                  <a:pt x="0" y="0"/>
                </a:moveTo>
                <a:lnTo>
                  <a:pt x="2499502" y="0"/>
                </a:lnTo>
                <a:lnTo>
                  <a:pt x="2499502" y="1567870"/>
                </a:lnTo>
                <a:lnTo>
                  <a:pt x="0" y="1567870"/>
                </a:lnTo>
                <a:lnTo>
                  <a:pt x="0" y="0"/>
                </a:lnTo>
                <a:close/>
              </a:path>
            </a:pathLst>
          </a:custGeom>
          <a:blipFill rotWithShape="1">
            <a:blip r:embed="rId4">
              <a:alphaModFix/>
            </a:blip>
            <a:stretch>
              <a:fillRect b="0" l="0" r="0" t="0"/>
            </a:stretch>
          </a:blipFill>
          <a:ln>
            <a:noFill/>
          </a:ln>
        </p:spPr>
      </p:sp>
      <p:sp>
        <p:nvSpPr>
          <p:cNvPr id="821" name="Google Shape;821;p67"/>
          <p:cNvSpPr/>
          <p:nvPr/>
        </p:nvSpPr>
        <p:spPr>
          <a:xfrm rot="-7139637">
            <a:off x="13372034" y="-903438"/>
            <a:ext cx="7657514" cy="6163979"/>
          </a:xfrm>
          <a:custGeom>
            <a:rect b="b" l="l" r="r" t="t"/>
            <a:pathLst>
              <a:path extrusionOk="0" h="6163979" w="7657514">
                <a:moveTo>
                  <a:pt x="0" y="0"/>
                </a:moveTo>
                <a:lnTo>
                  <a:pt x="7657514" y="0"/>
                </a:lnTo>
                <a:lnTo>
                  <a:pt x="7657514" y="6163979"/>
                </a:lnTo>
                <a:lnTo>
                  <a:pt x="0" y="6163979"/>
                </a:lnTo>
                <a:lnTo>
                  <a:pt x="0" y="0"/>
                </a:lnTo>
                <a:close/>
              </a:path>
            </a:pathLst>
          </a:custGeom>
          <a:blipFill rotWithShape="1">
            <a:blip r:embed="rId5">
              <a:alphaModFix/>
            </a:blip>
            <a:stretch>
              <a:fillRect b="-146" l="0" r="0" t="-145"/>
            </a:stretch>
          </a:blipFill>
          <a:ln>
            <a:noFill/>
          </a:ln>
        </p:spPr>
      </p:sp>
      <p:sp>
        <p:nvSpPr>
          <p:cNvPr id="822" name="Google Shape;822;p67"/>
          <p:cNvSpPr/>
          <p:nvPr/>
        </p:nvSpPr>
        <p:spPr>
          <a:xfrm>
            <a:off x="2385992" y="8703958"/>
            <a:ext cx="8125542" cy="3837152"/>
          </a:xfrm>
          <a:custGeom>
            <a:rect b="b" l="l" r="r" t="t"/>
            <a:pathLst>
              <a:path extrusionOk="0" h="1567870" w="2499502">
                <a:moveTo>
                  <a:pt x="0" y="0"/>
                </a:moveTo>
                <a:lnTo>
                  <a:pt x="2499502" y="0"/>
                </a:lnTo>
                <a:lnTo>
                  <a:pt x="2499502" y="1567870"/>
                </a:lnTo>
                <a:lnTo>
                  <a:pt x="0" y="1567870"/>
                </a:lnTo>
                <a:lnTo>
                  <a:pt x="0" y="0"/>
                </a:lnTo>
                <a:close/>
              </a:path>
            </a:pathLst>
          </a:custGeom>
          <a:blipFill rotWithShape="1">
            <a:blip r:embed="rId4">
              <a:alphaModFix/>
            </a:blip>
            <a:stretch>
              <a:fillRect b="0" l="0" r="0" t="0"/>
            </a:stretch>
          </a:blipFill>
          <a:ln>
            <a:noFill/>
          </a:ln>
        </p:spPr>
      </p:sp>
      <p:sp>
        <p:nvSpPr>
          <p:cNvPr id="823" name="Google Shape;823;p67"/>
          <p:cNvSpPr/>
          <p:nvPr/>
        </p:nvSpPr>
        <p:spPr>
          <a:xfrm>
            <a:off x="8201308" y="8578469"/>
            <a:ext cx="7315200" cy="3545400"/>
          </a:xfrm>
          <a:custGeom>
            <a:rect b="b" l="l" r="r" t="t"/>
            <a:pathLst>
              <a:path extrusionOk="0" h="1567870" w="2499502">
                <a:moveTo>
                  <a:pt x="0" y="0"/>
                </a:moveTo>
                <a:lnTo>
                  <a:pt x="2499502" y="0"/>
                </a:lnTo>
                <a:lnTo>
                  <a:pt x="2499502" y="1567870"/>
                </a:lnTo>
                <a:lnTo>
                  <a:pt x="0" y="1567870"/>
                </a:lnTo>
                <a:lnTo>
                  <a:pt x="0" y="0"/>
                </a:lnTo>
                <a:close/>
              </a:path>
            </a:pathLst>
          </a:custGeom>
          <a:blipFill rotWithShape="1">
            <a:blip r:embed="rId4">
              <a:alphaModFix/>
            </a:blip>
            <a:stretch>
              <a:fillRect b="0" l="0" r="0" t="0"/>
            </a:stretch>
          </a:blipFill>
          <a:ln>
            <a:noFill/>
          </a:ln>
        </p:spPr>
      </p:sp>
      <p:sp>
        <p:nvSpPr>
          <p:cNvPr id="824" name="Google Shape;824;p67"/>
          <p:cNvSpPr/>
          <p:nvPr/>
        </p:nvSpPr>
        <p:spPr>
          <a:xfrm>
            <a:off x="13325923" y="8578469"/>
            <a:ext cx="7315200" cy="3545400"/>
          </a:xfrm>
          <a:custGeom>
            <a:rect b="b" l="l" r="r" t="t"/>
            <a:pathLst>
              <a:path extrusionOk="0" h="1567870" w="2499502">
                <a:moveTo>
                  <a:pt x="0" y="0"/>
                </a:moveTo>
                <a:lnTo>
                  <a:pt x="2499502" y="0"/>
                </a:lnTo>
                <a:lnTo>
                  <a:pt x="2499502" y="1567870"/>
                </a:lnTo>
                <a:lnTo>
                  <a:pt x="0" y="156787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 name="Google Shape;825;p67"/>
          <p:cNvSpPr/>
          <p:nvPr/>
        </p:nvSpPr>
        <p:spPr>
          <a:xfrm>
            <a:off x="208547" y="91459"/>
            <a:ext cx="1981200" cy="2628924"/>
          </a:xfrm>
          <a:custGeom>
            <a:rect b="b" l="l" r="r" t="t"/>
            <a:pathLst>
              <a:path extrusionOk="0" h="2113698" w="1402967">
                <a:moveTo>
                  <a:pt x="0" y="0"/>
                </a:moveTo>
                <a:lnTo>
                  <a:pt x="1402967" y="0"/>
                </a:lnTo>
                <a:lnTo>
                  <a:pt x="1402967" y="2113697"/>
                </a:lnTo>
                <a:lnTo>
                  <a:pt x="0" y="2113697"/>
                </a:lnTo>
                <a:lnTo>
                  <a:pt x="0" y="0"/>
                </a:lnTo>
                <a:close/>
              </a:path>
            </a:pathLst>
          </a:custGeom>
          <a:blipFill rotWithShape="1">
            <a:blip r:embed="rId6">
              <a:alphaModFix/>
            </a:blip>
            <a:stretch>
              <a:fillRect b="0" l="0" r="0" t="0"/>
            </a:stretch>
          </a:blipFill>
          <a:ln>
            <a:noFill/>
          </a:ln>
        </p:spPr>
      </p:sp>
      <p:sp>
        <p:nvSpPr>
          <p:cNvPr id="826" name="Google Shape;826;p67"/>
          <p:cNvSpPr txBox="1"/>
          <p:nvPr/>
        </p:nvSpPr>
        <p:spPr>
          <a:xfrm>
            <a:off x="2743200" y="1038863"/>
            <a:ext cx="14762747" cy="748544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600">
                <a:solidFill>
                  <a:srgbClr val="953734"/>
                </a:solidFill>
                <a:latin typeface="Calibri"/>
                <a:ea typeface="Calibri"/>
                <a:cs typeface="Calibri"/>
                <a:sym typeface="Calibri"/>
              </a:rPr>
              <a:t>Môi trường phát triển</a:t>
            </a:r>
            <a:endParaRPr b="1" sz="3600">
              <a:solidFill>
                <a:srgbClr val="953734"/>
              </a:solidFill>
              <a:latin typeface="Calibri"/>
              <a:ea typeface="Calibri"/>
              <a:cs typeface="Calibri"/>
              <a:sym typeface="Calibri"/>
            </a:endParaRPr>
          </a:p>
          <a:p>
            <a:pPr indent="-571500" lvl="1" marL="1028700" marR="0" rtl="0" algn="l">
              <a:lnSpc>
                <a:spcPct val="15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Hệ điều hành: Micorsoft Windows 10</a:t>
            </a:r>
            <a:endParaRPr/>
          </a:p>
          <a:p>
            <a:pPr indent="-571500" lvl="1" marL="1028700" marR="0" rtl="0" algn="l">
              <a:lnSpc>
                <a:spcPct val="15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Hệ quản trị cơ sở dữ liệu: Oracle</a:t>
            </a:r>
            <a:endParaRPr b="0" i="0" sz="3600" u="none" cap="none" strike="noStrike">
              <a:solidFill>
                <a:schemeClr val="dk1"/>
              </a:solidFill>
              <a:latin typeface="Calibri"/>
              <a:ea typeface="Calibri"/>
              <a:cs typeface="Calibri"/>
              <a:sym typeface="Calibri"/>
            </a:endParaRPr>
          </a:p>
          <a:p>
            <a:pPr indent="-571500" lvl="1" marL="1028700" marR="0" rtl="0" algn="l">
              <a:lnSpc>
                <a:spcPct val="15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Công cụ xây dựng ứng dụng: NetBean</a:t>
            </a:r>
            <a:endParaRPr b="0" i="0" sz="3600" u="none" cap="none" strike="noStrike">
              <a:solidFill>
                <a:schemeClr val="dk1"/>
              </a:solidFill>
              <a:latin typeface="Calibri"/>
              <a:ea typeface="Calibri"/>
              <a:cs typeface="Calibri"/>
              <a:sym typeface="Calibri"/>
            </a:endParaRPr>
          </a:p>
          <a:p>
            <a:pPr indent="-571500" lvl="1" marL="1028700" marR="0" rtl="0" algn="l">
              <a:lnSpc>
                <a:spcPct val="15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Ngôn ngữ: Java</a:t>
            </a:r>
            <a:endParaRPr b="0" i="0" sz="36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3600">
                <a:solidFill>
                  <a:srgbClr val="953734"/>
                </a:solidFill>
                <a:latin typeface="Calibri"/>
                <a:ea typeface="Calibri"/>
                <a:cs typeface="Calibri"/>
                <a:sym typeface="Calibri"/>
              </a:rPr>
              <a:t>Môi trường triển khai:</a:t>
            </a:r>
            <a:endParaRPr/>
          </a:p>
          <a:p>
            <a:pPr indent="-571500" lvl="1" marL="1028700" marR="0" rtl="0" algn="l">
              <a:lnSpc>
                <a:spcPct val="15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Hệ điều hành: Microsoft Windows 7 trở lên</a:t>
            </a:r>
            <a:endParaRPr/>
          </a:p>
          <a:p>
            <a:pPr indent="-571500" lvl="1" marL="1028700" marR="0" rtl="0" algn="l">
              <a:lnSpc>
                <a:spcPct val="15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Cần cài đặt hệ quản trị cơ sở dữ liệu Oracle</a:t>
            </a:r>
            <a:endParaRPr b="0" i="0" sz="3600" u="none" cap="none" strike="noStrike">
              <a:solidFill>
                <a:schemeClr val="dk1"/>
              </a:solidFill>
              <a:latin typeface="Calibri"/>
              <a:ea typeface="Calibri"/>
              <a:cs typeface="Calibri"/>
              <a:sym typeface="Calibri"/>
            </a:endParaRPr>
          </a:p>
          <a:p>
            <a:pPr indent="-342900" lvl="1" marL="1028700" marR="0" rtl="0" algn="l">
              <a:lnSpc>
                <a:spcPct val="150000"/>
              </a:lnSpc>
              <a:spcBef>
                <a:spcPts val="0"/>
              </a:spcBef>
              <a:spcAft>
                <a:spcPts val="0"/>
              </a:spcAft>
              <a:buClr>
                <a:schemeClr val="dk1"/>
              </a:buClr>
              <a:buSzPts val="3600"/>
              <a:buFont typeface="Arial"/>
              <a:buNone/>
            </a:pPr>
            <a:r>
              <a:t/>
            </a:r>
            <a:endParaRPr b="0" i="0" sz="36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26"/>
                                        </p:tgtEl>
                                        <p:attrNameLst>
                                          <p:attrName>style.visibility</p:attrName>
                                        </p:attrNameLst>
                                      </p:cBhvr>
                                      <p:to>
                                        <p:strVal val="visible"/>
                                      </p:to>
                                    </p:set>
                                    <p:anim calcmode="lin" valueType="num">
                                      <p:cBhvr additive="base">
                                        <p:cTn dur="500"/>
                                        <p:tgtEl>
                                          <p:spTgt spid="82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pic>
        <p:nvPicPr>
          <p:cNvPr id="831" name="Google Shape;831;p68"/>
          <p:cNvPicPr preferRelativeResize="0"/>
          <p:nvPr/>
        </p:nvPicPr>
        <p:blipFill rotWithShape="1">
          <a:blip r:embed="rId3">
            <a:alphaModFix amt="34000"/>
          </a:blip>
          <a:srcRect b="10352" l="0" r="0" t="10352"/>
          <a:stretch/>
        </p:blipFill>
        <p:spPr>
          <a:xfrm>
            <a:off x="0" y="45467"/>
            <a:ext cx="18288000" cy="10287000"/>
          </a:xfrm>
          <a:prstGeom prst="rect">
            <a:avLst/>
          </a:prstGeom>
          <a:noFill/>
          <a:ln>
            <a:noFill/>
          </a:ln>
        </p:spPr>
      </p:pic>
      <p:sp>
        <p:nvSpPr>
          <p:cNvPr id="832" name="Google Shape;832;p68"/>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5. Kết Luận</a:t>
            </a:r>
            <a:endParaRPr b="1" sz="4800">
              <a:solidFill>
                <a:srgbClr val="998D38"/>
              </a:solidFill>
              <a:latin typeface="Calibri"/>
              <a:ea typeface="Calibri"/>
              <a:cs typeface="Calibri"/>
              <a:sym typeface="Calibri"/>
            </a:endParaRPr>
          </a:p>
        </p:txBody>
      </p:sp>
      <p:sp>
        <p:nvSpPr>
          <p:cNvPr id="833" name="Google Shape;833;p68"/>
          <p:cNvSpPr/>
          <p:nvPr/>
        </p:nvSpPr>
        <p:spPr>
          <a:xfrm>
            <a:off x="-4543307" y="7820066"/>
            <a:ext cx="7315200" cy="3545400"/>
          </a:xfrm>
          <a:custGeom>
            <a:rect b="b" l="l" r="r" t="t"/>
            <a:pathLst>
              <a:path extrusionOk="0" h="1567870" w="2499502">
                <a:moveTo>
                  <a:pt x="0" y="0"/>
                </a:moveTo>
                <a:lnTo>
                  <a:pt x="2499502" y="0"/>
                </a:lnTo>
                <a:lnTo>
                  <a:pt x="2499502" y="1567870"/>
                </a:lnTo>
                <a:lnTo>
                  <a:pt x="0" y="1567870"/>
                </a:lnTo>
                <a:lnTo>
                  <a:pt x="0" y="0"/>
                </a:lnTo>
                <a:close/>
              </a:path>
            </a:pathLst>
          </a:custGeom>
          <a:blipFill rotWithShape="1">
            <a:blip r:embed="rId4">
              <a:alphaModFix/>
            </a:blip>
            <a:stretch>
              <a:fillRect b="0" l="0" r="0" t="0"/>
            </a:stretch>
          </a:blipFill>
          <a:ln>
            <a:noFill/>
          </a:ln>
        </p:spPr>
      </p:sp>
      <p:sp>
        <p:nvSpPr>
          <p:cNvPr id="834" name="Google Shape;834;p68"/>
          <p:cNvSpPr/>
          <p:nvPr/>
        </p:nvSpPr>
        <p:spPr>
          <a:xfrm rot="-7139637">
            <a:off x="13405186" y="-1550803"/>
            <a:ext cx="7657514" cy="6163979"/>
          </a:xfrm>
          <a:custGeom>
            <a:rect b="b" l="l" r="r" t="t"/>
            <a:pathLst>
              <a:path extrusionOk="0" h="6163979" w="7657514">
                <a:moveTo>
                  <a:pt x="0" y="0"/>
                </a:moveTo>
                <a:lnTo>
                  <a:pt x="7657514" y="0"/>
                </a:lnTo>
                <a:lnTo>
                  <a:pt x="7657514" y="6163979"/>
                </a:lnTo>
                <a:lnTo>
                  <a:pt x="0" y="6163979"/>
                </a:lnTo>
                <a:lnTo>
                  <a:pt x="0" y="0"/>
                </a:lnTo>
                <a:close/>
              </a:path>
            </a:pathLst>
          </a:custGeom>
          <a:blipFill rotWithShape="1">
            <a:blip r:embed="rId5">
              <a:alphaModFix/>
            </a:blip>
            <a:stretch>
              <a:fillRect b="-146" l="0" r="0" t="-145"/>
            </a:stretch>
          </a:blipFill>
          <a:ln>
            <a:noFill/>
          </a:ln>
        </p:spPr>
      </p:sp>
      <p:sp>
        <p:nvSpPr>
          <p:cNvPr id="835" name="Google Shape;835;p68"/>
          <p:cNvSpPr/>
          <p:nvPr/>
        </p:nvSpPr>
        <p:spPr>
          <a:xfrm>
            <a:off x="14935200" y="7770300"/>
            <a:ext cx="7315200" cy="3545400"/>
          </a:xfrm>
          <a:custGeom>
            <a:rect b="b" l="l" r="r" t="t"/>
            <a:pathLst>
              <a:path extrusionOk="0" h="1567870" w="2499502">
                <a:moveTo>
                  <a:pt x="0" y="0"/>
                </a:moveTo>
                <a:lnTo>
                  <a:pt x="2499502" y="0"/>
                </a:lnTo>
                <a:lnTo>
                  <a:pt x="2499502" y="1567870"/>
                </a:lnTo>
                <a:lnTo>
                  <a:pt x="0" y="156787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6" name="Google Shape;836;p68"/>
          <p:cNvSpPr/>
          <p:nvPr/>
        </p:nvSpPr>
        <p:spPr>
          <a:xfrm>
            <a:off x="208547" y="91459"/>
            <a:ext cx="1981200" cy="2628924"/>
          </a:xfrm>
          <a:custGeom>
            <a:rect b="b" l="l" r="r" t="t"/>
            <a:pathLst>
              <a:path extrusionOk="0" h="2113698" w="1402967">
                <a:moveTo>
                  <a:pt x="0" y="0"/>
                </a:moveTo>
                <a:lnTo>
                  <a:pt x="1402967" y="0"/>
                </a:lnTo>
                <a:lnTo>
                  <a:pt x="1402967" y="2113697"/>
                </a:lnTo>
                <a:lnTo>
                  <a:pt x="0" y="2113697"/>
                </a:lnTo>
                <a:lnTo>
                  <a:pt x="0" y="0"/>
                </a:lnTo>
                <a:close/>
              </a:path>
            </a:pathLst>
          </a:custGeom>
          <a:blipFill rotWithShape="1">
            <a:blip r:embed="rId6">
              <a:alphaModFix/>
            </a:blip>
            <a:stretch>
              <a:fillRect b="0" l="0" r="0" t="0"/>
            </a:stretch>
          </a:blipFill>
          <a:ln>
            <a:noFill/>
          </a:ln>
        </p:spPr>
      </p:sp>
      <p:sp>
        <p:nvSpPr>
          <p:cNvPr id="837" name="Google Shape;837;p68"/>
          <p:cNvSpPr txBox="1"/>
          <p:nvPr/>
        </p:nvSpPr>
        <p:spPr>
          <a:xfrm>
            <a:off x="2189747" y="722790"/>
            <a:ext cx="14762747" cy="914744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600">
                <a:solidFill>
                  <a:srgbClr val="953734"/>
                </a:solidFill>
                <a:latin typeface="Calibri"/>
                <a:ea typeface="Calibri"/>
                <a:cs typeface="Calibri"/>
                <a:sym typeface="Calibri"/>
              </a:rPr>
              <a:t>Kết quả đạt được:</a:t>
            </a:r>
            <a:endParaRPr/>
          </a:p>
          <a:p>
            <a:pPr indent="-571500" lvl="1" marL="1028700" marR="0" rtl="0" algn="l">
              <a:lnSpc>
                <a:spcPct val="15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Biết xây dựng và thiết kế cơ sở dữ liệu</a:t>
            </a:r>
            <a:endParaRPr/>
          </a:p>
          <a:p>
            <a:pPr indent="-571500" lvl="1" marL="1028700" marR="0" rtl="0" algn="l">
              <a:lnSpc>
                <a:spcPct val="15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Biết xây dựng các Trigger, Store Procedure, Function </a:t>
            </a:r>
            <a:endParaRPr/>
          </a:p>
          <a:p>
            <a:pPr indent="-571500" lvl="1" marL="1028700" marR="0" rtl="0" algn="l">
              <a:lnSpc>
                <a:spcPct val="15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Biết các trường hợp gây mất nhất quán dữ liệu, từ đó đưa ra hướng giải quyết các tình huống</a:t>
            </a:r>
            <a:endParaRPr/>
          </a:p>
          <a:p>
            <a:pPr indent="-571500" lvl="1" marL="1028700" marR="0" rtl="0" algn="l">
              <a:lnSpc>
                <a:spcPct val="15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Biết cách xây dựng ứng dụng, giao diện, report</a:t>
            </a:r>
            <a:endParaRPr b="0" i="0" sz="3600" u="none" cap="none" strike="noStrike">
              <a:solidFill>
                <a:schemeClr val="dk1"/>
              </a:solidFill>
              <a:latin typeface="Calibri"/>
              <a:ea typeface="Calibri"/>
              <a:cs typeface="Calibri"/>
              <a:sym typeface="Calibri"/>
            </a:endParaRPr>
          </a:p>
          <a:p>
            <a:pPr indent="-571500" lvl="1" marL="1028700" marR="0" rtl="0" algn="l">
              <a:lnSpc>
                <a:spcPct val="15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Xây dựng được các chức năng quản lý trên hệ thống </a:t>
            </a:r>
            <a:endParaRPr/>
          </a:p>
          <a:p>
            <a:pPr indent="0" lvl="0" marL="0" marR="0" rtl="0" algn="l">
              <a:lnSpc>
                <a:spcPct val="150000"/>
              </a:lnSpc>
              <a:spcBef>
                <a:spcPts val="0"/>
              </a:spcBef>
              <a:spcAft>
                <a:spcPts val="0"/>
              </a:spcAft>
              <a:buNone/>
            </a:pPr>
            <a:r>
              <a:rPr b="1" lang="en-US" sz="3600">
                <a:solidFill>
                  <a:srgbClr val="953734"/>
                </a:solidFill>
                <a:latin typeface="Calibri"/>
                <a:ea typeface="Calibri"/>
                <a:cs typeface="Calibri"/>
                <a:sym typeface="Calibri"/>
              </a:rPr>
              <a:t>Hạn chế:</a:t>
            </a:r>
            <a:endParaRPr/>
          </a:p>
          <a:p>
            <a:pPr indent="-571500" lvl="1" marL="1028700" marR="0" rtl="0" algn="l">
              <a:lnSpc>
                <a:spcPct val="15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Kỹ năng, kinh nghiệm làm dự án chưa nhiều</a:t>
            </a:r>
            <a:endParaRPr b="0" i="0" sz="3600" u="none" cap="none" strike="noStrike">
              <a:solidFill>
                <a:schemeClr val="dk1"/>
              </a:solidFill>
              <a:latin typeface="Calibri"/>
              <a:ea typeface="Calibri"/>
              <a:cs typeface="Calibri"/>
              <a:sym typeface="Calibri"/>
            </a:endParaRPr>
          </a:p>
          <a:p>
            <a:pPr indent="-571500" lvl="1" marL="1028700" marR="0" rtl="0" algn="l">
              <a:lnSpc>
                <a:spcPct val="15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Chưa phải là sản phẩm hoàn thiện nhất</a:t>
            </a:r>
            <a:endParaRPr b="0" i="0" sz="3600" u="none" cap="none" strike="noStrike">
              <a:solidFill>
                <a:schemeClr val="dk1"/>
              </a:solidFill>
              <a:latin typeface="Calibri"/>
              <a:ea typeface="Calibri"/>
              <a:cs typeface="Calibri"/>
              <a:sym typeface="Calibri"/>
            </a:endParaRPr>
          </a:p>
          <a:p>
            <a:pPr indent="-571500" lvl="1" marL="1028700" marR="0" rtl="0" algn="l">
              <a:lnSpc>
                <a:spcPct val="15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Chưa thực hiện được chức năng đặt dịch vụ cho khách hàng</a:t>
            </a:r>
            <a:endParaRPr b="0" i="0" sz="36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37"/>
                                        </p:tgtEl>
                                        <p:attrNameLst>
                                          <p:attrName>style.visibility</p:attrName>
                                        </p:attrNameLst>
                                      </p:cBhvr>
                                      <p:to>
                                        <p:strVal val="visible"/>
                                      </p:to>
                                    </p:set>
                                    <p:anim calcmode="lin" valueType="num">
                                      <p:cBhvr additive="base">
                                        <p:cTn dur="500"/>
                                        <p:tgtEl>
                                          <p:spTgt spid="83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pic>
        <p:nvPicPr>
          <p:cNvPr id="842" name="Google Shape;842;p69"/>
          <p:cNvPicPr preferRelativeResize="0"/>
          <p:nvPr/>
        </p:nvPicPr>
        <p:blipFill rotWithShape="1">
          <a:blip r:embed="rId3">
            <a:alphaModFix amt="34000"/>
          </a:blip>
          <a:srcRect b="10352" l="0" r="0" t="10352"/>
          <a:stretch/>
        </p:blipFill>
        <p:spPr>
          <a:xfrm>
            <a:off x="0" y="145877"/>
            <a:ext cx="18288000" cy="10287000"/>
          </a:xfrm>
          <a:prstGeom prst="rect">
            <a:avLst/>
          </a:prstGeom>
          <a:noFill/>
          <a:ln>
            <a:noFill/>
          </a:ln>
        </p:spPr>
      </p:pic>
      <p:sp>
        <p:nvSpPr>
          <p:cNvPr id="843" name="Google Shape;843;p69"/>
          <p:cNvSpPr/>
          <p:nvPr/>
        </p:nvSpPr>
        <p:spPr>
          <a:xfrm>
            <a:off x="-1543984" y="8249854"/>
            <a:ext cx="7315200" cy="3545400"/>
          </a:xfrm>
          <a:custGeom>
            <a:rect b="b" l="l" r="r" t="t"/>
            <a:pathLst>
              <a:path extrusionOk="0" h="1567870" w="2499502">
                <a:moveTo>
                  <a:pt x="0" y="0"/>
                </a:moveTo>
                <a:lnTo>
                  <a:pt x="2499502" y="0"/>
                </a:lnTo>
                <a:lnTo>
                  <a:pt x="2499502" y="1567870"/>
                </a:lnTo>
                <a:lnTo>
                  <a:pt x="0" y="1567870"/>
                </a:lnTo>
                <a:lnTo>
                  <a:pt x="0" y="0"/>
                </a:lnTo>
                <a:close/>
              </a:path>
            </a:pathLst>
          </a:custGeom>
          <a:blipFill rotWithShape="1">
            <a:blip r:embed="rId4">
              <a:alphaModFix/>
            </a:blip>
            <a:stretch>
              <a:fillRect b="0" l="0" r="0" t="0"/>
            </a:stretch>
          </a:blipFill>
          <a:ln>
            <a:noFill/>
          </a:ln>
        </p:spPr>
      </p:sp>
      <p:sp>
        <p:nvSpPr>
          <p:cNvPr id="844" name="Google Shape;844;p69"/>
          <p:cNvSpPr/>
          <p:nvPr/>
        </p:nvSpPr>
        <p:spPr>
          <a:xfrm rot="-7139637">
            <a:off x="13372034" y="-903438"/>
            <a:ext cx="7657514" cy="6163979"/>
          </a:xfrm>
          <a:custGeom>
            <a:rect b="b" l="l" r="r" t="t"/>
            <a:pathLst>
              <a:path extrusionOk="0" h="6163979" w="7657514">
                <a:moveTo>
                  <a:pt x="0" y="0"/>
                </a:moveTo>
                <a:lnTo>
                  <a:pt x="7657514" y="0"/>
                </a:lnTo>
                <a:lnTo>
                  <a:pt x="7657514" y="6163979"/>
                </a:lnTo>
                <a:lnTo>
                  <a:pt x="0" y="6163979"/>
                </a:lnTo>
                <a:lnTo>
                  <a:pt x="0" y="0"/>
                </a:lnTo>
                <a:close/>
              </a:path>
            </a:pathLst>
          </a:custGeom>
          <a:blipFill rotWithShape="1">
            <a:blip r:embed="rId5">
              <a:alphaModFix/>
            </a:blip>
            <a:stretch>
              <a:fillRect b="-146" l="0" r="0" t="-145"/>
            </a:stretch>
          </a:blipFill>
          <a:ln>
            <a:noFill/>
          </a:ln>
        </p:spPr>
      </p:sp>
      <p:sp>
        <p:nvSpPr>
          <p:cNvPr id="845" name="Google Shape;845;p69"/>
          <p:cNvSpPr/>
          <p:nvPr/>
        </p:nvSpPr>
        <p:spPr>
          <a:xfrm>
            <a:off x="1981200" y="7566618"/>
            <a:ext cx="8125542" cy="3837152"/>
          </a:xfrm>
          <a:custGeom>
            <a:rect b="b" l="l" r="r" t="t"/>
            <a:pathLst>
              <a:path extrusionOk="0" h="1567870" w="2499502">
                <a:moveTo>
                  <a:pt x="0" y="0"/>
                </a:moveTo>
                <a:lnTo>
                  <a:pt x="2499502" y="0"/>
                </a:lnTo>
                <a:lnTo>
                  <a:pt x="2499502" y="1567870"/>
                </a:lnTo>
                <a:lnTo>
                  <a:pt x="0" y="1567870"/>
                </a:lnTo>
                <a:lnTo>
                  <a:pt x="0" y="0"/>
                </a:lnTo>
                <a:close/>
              </a:path>
            </a:pathLst>
          </a:custGeom>
          <a:blipFill rotWithShape="1">
            <a:blip r:embed="rId4">
              <a:alphaModFix/>
            </a:blip>
            <a:stretch>
              <a:fillRect b="0" l="0" r="0" t="0"/>
            </a:stretch>
          </a:blipFill>
          <a:ln>
            <a:noFill/>
          </a:ln>
        </p:spPr>
      </p:sp>
      <p:sp>
        <p:nvSpPr>
          <p:cNvPr id="846" name="Google Shape;846;p69"/>
          <p:cNvSpPr/>
          <p:nvPr/>
        </p:nvSpPr>
        <p:spPr>
          <a:xfrm>
            <a:off x="7525753" y="8054112"/>
            <a:ext cx="7315200" cy="3545400"/>
          </a:xfrm>
          <a:custGeom>
            <a:rect b="b" l="l" r="r" t="t"/>
            <a:pathLst>
              <a:path extrusionOk="0" h="1567870" w="2499502">
                <a:moveTo>
                  <a:pt x="0" y="0"/>
                </a:moveTo>
                <a:lnTo>
                  <a:pt x="2499502" y="0"/>
                </a:lnTo>
                <a:lnTo>
                  <a:pt x="2499502" y="1567870"/>
                </a:lnTo>
                <a:lnTo>
                  <a:pt x="0" y="1567870"/>
                </a:lnTo>
                <a:lnTo>
                  <a:pt x="0" y="0"/>
                </a:lnTo>
                <a:close/>
              </a:path>
            </a:pathLst>
          </a:custGeom>
          <a:blipFill rotWithShape="1">
            <a:blip r:embed="rId4">
              <a:alphaModFix/>
            </a:blip>
            <a:stretch>
              <a:fillRect b="0" l="0" r="0" t="0"/>
            </a:stretch>
          </a:blipFill>
          <a:ln>
            <a:noFill/>
          </a:ln>
        </p:spPr>
      </p:sp>
      <p:sp>
        <p:nvSpPr>
          <p:cNvPr id="847" name="Google Shape;847;p69"/>
          <p:cNvSpPr/>
          <p:nvPr/>
        </p:nvSpPr>
        <p:spPr>
          <a:xfrm>
            <a:off x="12613104" y="7463000"/>
            <a:ext cx="7315200" cy="3545400"/>
          </a:xfrm>
          <a:custGeom>
            <a:rect b="b" l="l" r="r" t="t"/>
            <a:pathLst>
              <a:path extrusionOk="0" h="1567870" w="2499502">
                <a:moveTo>
                  <a:pt x="0" y="0"/>
                </a:moveTo>
                <a:lnTo>
                  <a:pt x="2499502" y="0"/>
                </a:lnTo>
                <a:lnTo>
                  <a:pt x="2499502" y="1567870"/>
                </a:lnTo>
                <a:lnTo>
                  <a:pt x="0" y="1567870"/>
                </a:lnTo>
                <a:lnTo>
                  <a:pt x="0" y="0"/>
                </a:lnTo>
                <a:close/>
              </a:path>
            </a:pathLst>
          </a:custGeom>
          <a:blipFill rotWithShape="1">
            <a:blip r:embed="rId4">
              <a:alphaModFix/>
            </a:blip>
            <a:stretch>
              <a:fillRect b="0" l="0" r="0" t="0"/>
            </a:stretch>
          </a:blipFill>
          <a:ln>
            <a:noFill/>
          </a:ln>
        </p:spPr>
      </p:sp>
      <p:sp>
        <p:nvSpPr>
          <p:cNvPr id="848" name="Google Shape;848;p69"/>
          <p:cNvSpPr/>
          <p:nvPr/>
        </p:nvSpPr>
        <p:spPr>
          <a:xfrm>
            <a:off x="208547" y="91459"/>
            <a:ext cx="1981200" cy="2628924"/>
          </a:xfrm>
          <a:custGeom>
            <a:rect b="b" l="l" r="r" t="t"/>
            <a:pathLst>
              <a:path extrusionOk="0" h="2113698" w="1402967">
                <a:moveTo>
                  <a:pt x="0" y="0"/>
                </a:moveTo>
                <a:lnTo>
                  <a:pt x="1402967" y="0"/>
                </a:lnTo>
                <a:lnTo>
                  <a:pt x="1402967" y="2113697"/>
                </a:lnTo>
                <a:lnTo>
                  <a:pt x="0" y="2113697"/>
                </a:lnTo>
                <a:lnTo>
                  <a:pt x="0" y="0"/>
                </a:lnTo>
                <a:close/>
              </a:path>
            </a:pathLst>
          </a:custGeom>
          <a:blipFill rotWithShape="1">
            <a:blip r:embed="rId6">
              <a:alphaModFix/>
            </a:blip>
            <a:stretch>
              <a:fillRect b="0" l="0" r="0" t="0"/>
            </a:stretch>
          </a:blipFill>
          <a:ln>
            <a:noFill/>
          </a:ln>
        </p:spPr>
      </p:sp>
      <p:sp>
        <p:nvSpPr>
          <p:cNvPr id="849" name="Google Shape;849;p69"/>
          <p:cNvSpPr txBox="1"/>
          <p:nvPr/>
        </p:nvSpPr>
        <p:spPr>
          <a:xfrm>
            <a:off x="4267200" y="1870587"/>
            <a:ext cx="10716297" cy="416146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600">
                <a:solidFill>
                  <a:srgbClr val="953734"/>
                </a:solidFill>
                <a:latin typeface="Calibri"/>
                <a:ea typeface="Calibri"/>
                <a:cs typeface="Calibri"/>
                <a:sym typeface="Calibri"/>
              </a:rPr>
              <a:t>Lời cám ơn:</a:t>
            </a:r>
            <a:endParaRPr/>
          </a:p>
          <a:p>
            <a:pPr indent="-571500" lvl="0" marL="571500" marR="0" rtl="0" algn="l">
              <a:lnSpc>
                <a:spcPct val="150000"/>
              </a:lnSpc>
              <a:spcBef>
                <a:spcPts val="0"/>
              </a:spcBef>
              <a:spcAft>
                <a:spcPts val="0"/>
              </a:spcAft>
              <a:buClr>
                <a:schemeClr val="dk1"/>
              </a:buClr>
              <a:buSzPts val="3600"/>
              <a:buFont typeface="Noto Sans Symbols"/>
              <a:buChar char="❖"/>
            </a:pPr>
            <a:r>
              <a:rPr lang="en-US" sz="3600">
                <a:solidFill>
                  <a:schemeClr val="dk1"/>
                </a:solidFill>
                <a:latin typeface="Calibri"/>
                <a:ea typeface="Calibri"/>
                <a:cs typeface="Calibri"/>
                <a:sym typeface="Calibri"/>
              </a:rPr>
              <a:t>	Nhóm em xin chân thành gửi lời cám ơn đến:</a:t>
            </a:r>
            <a:endParaRPr/>
          </a:p>
          <a:p>
            <a:pPr indent="-571500" lvl="2" marL="1485900" marR="0" rtl="0" algn="l">
              <a:lnSpc>
                <a:spcPct val="15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Quý thầy cô ở trường, khoa.</a:t>
            </a:r>
            <a:endParaRPr/>
          </a:p>
          <a:p>
            <a:pPr indent="-571500" lvl="2" marL="1485900" marR="0" rtl="0" algn="l">
              <a:lnSpc>
                <a:spcPct val="15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Giảng viên bộ môn thầy Nguyễn Hồ Duy Tri.</a:t>
            </a:r>
            <a:endParaRPr/>
          </a:p>
          <a:p>
            <a:pPr indent="-571500" lvl="2" marL="1485900" marR="0" rtl="0" algn="l">
              <a:lnSpc>
                <a:spcPct val="15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Tập thể lớp</a:t>
            </a:r>
            <a:endParaRPr b="0" i="0" sz="3600" u="none" cap="none" strike="noStrike">
              <a:solidFill>
                <a:schemeClr val="dk1"/>
              </a:solidFill>
              <a:latin typeface="Calibri"/>
              <a:ea typeface="Calibri"/>
              <a:cs typeface="Calibri"/>
              <a:sym typeface="Calibri"/>
            </a:endParaRPr>
          </a:p>
        </p:txBody>
      </p:sp>
      <p:sp>
        <p:nvSpPr>
          <p:cNvPr id="850" name="Google Shape;850;p69"/>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5. Kết Luận</a:t>
            </a:r>
            <a:endParaRPr b="1" sz="4800">
              <a:solidFill>
                <a:srgbClr val="998D3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49"/>
                                        </p:tgtEl>
                                        <p:attrNameLst>
                                          <p:attrName>style.visibility</p:attrName>
                                        </p:attrNameLst>
                                      </p:cBhvr>
                                      <p:to>
                                        <p:strVal val="visible"/>
                                      </p:to>
                                    </p:set>
                                    <p:anim calcmode="lin" valueType="num">
                                      <p:cBhvr additive="base">
                                        <p:cTn dur="500"/>
                                        <p:tgtEl>
                                          <p:spTgt spid="84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7"/>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178" name="Google Shape;178;p7"/>
          <p:cNvSpPr/>
          <p:nvPr/>
        </p:nvSpPr>
        <p:spPr>
          <a:xfrm>
            <a:off x="1100691" y="2031797"/>
            <a:ext cx="6553200" cy="824392"/>
          </a:xfrm>
          <a:prstGeom prst="roundRect">
            <a:avLst>
              <a:gd fmla="val 16667" name="adj"/>
            </a:avLst>
          </a:prstGeom>
          <a:solidFill>
            <a:srgbClr val="F2DADA"/>
          </a:soli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7"/>
          <p:cNvSpPr txBox="1"/>
          <p:nvPr/>
        </p:nvSpPr>
        <p:spPr>
          <a:xfrm>
            <a:off x="1100691" y="2090050"/>
            <a:ext cx="65532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Xây dựng cơ sở dữ liệu</a:t>
            </a:r>
            <a:endParaRPr b="1" sz="4000">
              <a:solidFill>
                <a:schemeClr val="dk1"/>
              </a:solidFill>
              <a:latin typeface="Calibri"/>
              <a:ea typeface="Calibri"/>
              <a:cs typeface="Calibri"/>
              <a:sym typeface="Calibri"/>
            </a:endParaRPr>
          </a:p>
        </p:txBody>
      </p:sp>
      <p:sp>
        <p:nvSpPr>
          <p:cNvPr id="180" name="Google Shape;180;p7"/>
          <p:cNvSpPr txBox="1"/>
          <p:nvPr/>
        </p:nvSpPr>
        <p:spPr>
          <a:xfrm>
            <a:off x="1100690" y="3467100"/>
            <a:ext cx="7433709"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Calibri"/>
                <a:ea typeface="Calibri"/>
                <a:cs typeface="Calibri"/>
                <a:sym typeface="Calibri"/>
              </a:rPr>
              <a:t>Sử dụng CSDL Oracle 21c để lưu trữ dữ liệu:</a:t>
            </a:r>
            <a:endParaRPr sz="4000">
              <a:solidFill>
                <a:schemeClr val="dk1"/>
              </a:solidFill>
              <a:latin typeface="Calibri"/>
              <a:ea typeface="Calibri"/>
              <a:cs typeface="Calibri"/>
              <a:sym typeface="Calibri"/>
            </a:endParaRPr>
          </a:p>
          <a:p>
            <a:pPr indent="-571500" lvl="0" marL="571500" marR="0" rtl="0" algn="l">
              <a:spcBef>
                <a:spcPts val="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Username: DOANHEQUANTRI</a:t>
            </a:r>
            <a:endParaRPr sz="4000">
              <a:solidFill>
                <a:schemeClr val="dk1"/>
              </a:solidFill>
              <a:latin typeface="Calibri"/>
              <a:ea typeface="Calibri"/>
              <a:cs typeface="Calibri"/>
              <a:sym typeface="Calibri"/>
            </a:endParaRPr>
          </a:p>
          <a:p>
            <a:pPr indent="-571500" lvl="0" marL="571500" marR="0" rtl="0" algn="l">
              <a:spcBef>
                <a:spcPts val="0"/>
              </a:spcBef>
              <a:spcAft>
                <a:spcPts val="0"/>
              </a:spcAft>
              <a:buClr>
                <a:schemeClr val="dk1"/>
              </a:buClr>
              <a:buSzPts val="4000"/>
              <a:buFont typeface="Arial"/>
              <a:buChar char="•"/>
            </a:pPr>
            <a:r>
              <a:rPr lang="en-US" sz="4000">
                <a:solidFill>
                  <a:schemeClr val="dk1"/>
                </a:solidFill>
                <a:latin typeface="Calibri"/>
                <a:ea typeface="Calibri"/>
                <a:cs typeface="Calibri"/>
                <a:sym typeface="Calibri"/>
              </a:rPr>
              <a:t>Password: 12345678</a:t>
            </a:r>
            <a:endParaRPr/>
          </a:p>
        </p:txBody>
      </p:sp>
      <p:sp>
        <p:nvSpPr>
          <p:cNvPr id="181" name="Google Shape;181;p7"/>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1. Giới Thiệu</a:t>
            </a:r>
            <a:endParaRPr b="1" sz="4800">
              <a:solidFill>
                <a:srgbClr val="998D38"/>
              </a:solidFill>
              <a:latin typeface="Calibri"/>
              <a:ea typeface="Calibri"/>
              <a:cs typeface="Calibri"/>
              <a:sym typeface="Calibri"/>
            </a:endParaRPr>
          </a:p>
        </p:txBody>
      </p:sp>
      <p:sp>
        <p:nvSpPr>
          <p:cNvPr id="182" name="Google Shape;182;p7"/>
          <p:cNvSpPr txBox="1"/>
          <p:nvPr/>
        </p:nvSpPr>
        <p:spPr>
          <a:xfrm>
            <a:off x="10363200" y="9725680"/>
            <a:ext cx="539660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rgbClr val="953734"/>
                </a:solidFill>
                <a:latin typeface="Calibri"/>
                <a:ea typeface="Calibri"/>
                <a:cs typeface="Calibri"/>
                <a:sym typeface="Calibri"/>
              </a:rPr>
              <a:t>Mô hình thực thể mối kết hợp (ERD)</a:t>
            </a:r>
            <a:endParaRPr i="1" sz="2800">
              <a:solidFill>
                <a:srgbClr val="953734"/>
              </a:solidFill>
              <a:latin typeface="Calibri"/>
              <a:ea typeface="Calibri"/>
              <a:cs typeface="Calibri"/>
              <a:sym typeface="Calibri"/>
            </a:endParaRPr>
          </a:p>
        </p:txBody>
      </p:sp>
      <p:pic>
        <p:nvPicPr>
          <p:cNvPr id="183" name="Google Shape;183;p7"/>
          <p:cNvPicPr preferRelativeResize="0"/>
          <p:nvPr/>
        </p:nvPicPr>
        <p:blipFill rotWithShape="1">
          <a:blip r:embed="rId4">
            <a:alphaModFix/>
          </a:blip>
          <a:srcRect b="0" l="0" r="0" t="0"/>
          <a:stretch/>
        </p:blipFill>
        <p:spPr>
          <a:xfrm>
            <a:off x="9576693" y="722790"/>
            <a:ext cx="6969620" cy="89853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pic>
        <p:nvPicPr>
          <p:cNvPr id="856" name="Google Shape;856;p70"/>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857" name="Google Shape;857;p70"/>
          <p:cNvSpPr/>
          <p:nvPr/>
        </p:nvSpPr>
        <p:spPr>
          <a:xfrm flipH="1">
            <a:off x="14459243" y="7205010"/>
            <a:ext cx="7657514" cy="6163979"/>
          </a:xfrm>
          <a:custGeom>
            <a:rect b="b" l="l" r="r" t="t"/>
            <a:pathLst>
              <a:path extrusionOk="0" h="6163979" w="7657514">
                <a:moveTo>
                  <a:pt x="7657514" y="0"/>
                </a:moveTo>
                <a:lnTo>
                  <a:pt x="0" y="0"/>
                </a:lnTo>
                <a:lnTo>
                  <a:pt x="0" y="6163979"/>
                </a:lnTo>
                <a:lnTo>
                  <a:pt x="7657514" y="6163979"/>
                </a:lnTo>
                <a:lnTo>
                  <a:pt x="7657514" y="0"/>
                </a:lnTo>
                <a:close/>
              </a:path>
            </a:pathLst>
          </a:custGeom>
          <a:blipFill rotWithShape="1">
            <a:blip r:embed="rId4">
              <a:alphaModFix/>
            </a:blip>
            <a:stretch>
              <a:fillRect b="-146" l="0" r="0" t="-14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8" name="Google Shape;858;p70"/>
          <p:cNvSpPr/>
          <p:nvPr/>
        </p:nvSpPr>
        <p:spPr>
          <a:xfrm flipH="1" rot="6294070">
            <a:off x="-3203618" y="-649723"/>
            <a:ext cx="6900104" cy="6163979"/>
          </a:xfrm>
          <a:custGeom>
            <a:rect b="b" l="l" r="r" t="t"/>
            <a:pathLst>
              <a:path extrusionOk="0" h="6163979" w="6900104">
                <a:moveTo>
                  <a:pt x="6900104" y="0"/>
                </a:moveTo>
                <a:lnTo>
                  <a:pt x="0" y="0"/>
                </a:lnTo>
                <a:lnTo>
                  <a:pt x="0" y="6163979"/>
                </a:lnTo>
                <a:lnTo>
                  <a:pt x="6900104" y="6163979"/>
                </a:lnTo>
                <a:lnTo>
                  <a:pt x="6900104" y="0"/>
                </a:lnTo>
                <a:close/>
              </a:path>
            </a:pathLst>
          </a:custGeom>
          <a:blipFill rotWithShape="1">
            <a:blip r:embed="rId4">
              <a:alphaModFix/>
            </a:blip>
            <a:stretch>
              <a:fillRect b="0" l="0" r="-10648" t="0"/>
            </a:stretch>
          </a:blipFill>
          <a:ln>
            <a:noFill/>
          </a:ln>
        </p:spPr>
      </p:sp>
      <p:sp>
        <p:nvSpPr>
          <p:cNvPr id="859" name="Google Shape;859;p70"/>
          <p:cNvSpPr/>
          <p:nvPr/>
        </p:nvSpPr>
        <p:spPr>
          <a:xfrm>
            <a:off x="9316314" y="1313161"/>
            <a:ext cx="8153400" cy="5257800"/>
          </a:xfrm>
          <a:prstGeom prst="ellipse">
            <a:avLst/>
          </a:prstGeom>
          <a:solidFill>
            <a:srgbClr val="F2DADA"/>
          </a:solidFill>
          <a:ln cap="flat" cmpd="sng" w="25400">
            <a:solidFill>
              <a:srgbClr val="F2DAD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rgbClr val="953734"/>
                </a:solidFill>
                <a:latin typeface="Calibri"/>
                <a:ea typeface="Calibri"/>
                <a:cs typeface="Calibri"/>
                <a:sym typeface="Calibri"/>
              </a:rPr>
              <a:t>Nhóm 1</a:t>
            </a:r>
            <a:endParaRPr/>
          </a:p>
          <a:p>
            <a:pPr indent="0" lvl="0" marL="0" marR="0" rtl="0" algn="ctr">
              <a:spcBef>
                <a:spcPts val="0"/>
              </a:spcBef>
              <a:spcAft>
                <a:spcPts val="0"/>
              </a:spcAft>
              <a:buNone/>
            </a:pPr>
            <a:r>
              <a:rPr lang="en-US" sz="4400">
                <a:solidFill>
                  <a:srgbClr val="953734"/>
                </a:solidFill>
                <a:latin typeface="Calibri"/>
                <a:ea typeface="Calibri"/>
                <a:cs typeface="Calibri"/>
                <a:sym typeface="Calibri"/>
              </a:rPr>
              <a:t>Cám ơn mọi người đã lắng nghe</a:t>
            </a:r>
            <a:endParaRPr sz="4400">
              <a:solidFill>
                <a:srgbClr val="953734"/>
              </a:solidFill>
              <a:latin typeface="Calibri"/>
              <a:ea typeface="Calibri"/>
              <a:cs typeface="Calibri"/>
              <a:sym typeface="Calibri"/>
            </a:endParaRPr>
          </a:p>
        </p:txBody>
      </p:sp>
      <p:sp>
        <p:nvSpPr>
          <p:cNvPr id="860" name="Google Shape;860;p70"/>
          <p:cNvSpPr txBox="1"/>
          <p:nvPr/>
        </p:nvSpPr>
        <p:spPr>
          <a:xfrm>
            <a:off x="3058173" y="598172"/>
            <a:ext cx="7280331" cy="83747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600">
                <a:solidFill>
                  <a:srgbClr val="953734"/>
                </a:solidFill>
                <a:latin typeface="Calibri"/>
                <a:ea typeface="Calibri"/>
                <a:cs typeface="Calibri"/>
                <a:sym typeface="Calibri"/>
              </a:rPr>
              <a:t>Tài liệu tham khảo:</a:t>
            </a:r>
            <a:endParaRPr/>
          </a:p>
        </p:txBody>
      </p:sp>
      <p:pic>
        <p:nvPicPr>
          <p:cNvPr id="861" name="Google Shape;861;p70"/>
          <p:cNvPicPr preferRelativeResize="0"/>
          <p:nvPr/>
        </p:nvPicPr>
        <p:blipFill rotWithShape="1">
          <a:blip r:embed="rId5">
            <a:alphaModFix/>
          </a:blip>
          <a:srcRect b="0" l="0" r="0" t="0"/>
          <a:stretch/>
        </p:blipFill>
        <p:spPr>
          <a:xfrm>
            <a:off x="15542849" y="-428681"/>
            <a:ext cx="6951107" cy="2244628"/>
          </a:xfrm>
          <a:prstGeom prst="rect">
            <a:avLst/>
          </a:prstGeom>
          <a:noFill/>
          <a:ln>
            <a:noFill/>
          </a:ln>
        </p:spPr>
      </p:pic>
      <p:pic>
        <p:nvPicPr>
          <p:cNvPr id="862" name="Google Shape;862;p70"/>
          <p:cNvPicPr preferRelativeResize="0"/>
          <p:nvPr/>
        </p:nvPicPr>
        <p:blipFill rotWithShape="1">
          <a:blip r:embed="rId5">
            <a:alphaModFix/>
          </a:blip>
          <a:srcRect b="0" l="0" r="0" t="0"/>
          <a:stretch/>
        </p:blipFill>
        <p:spPr>
          <a:xfrm>
            <a:off x="8365093" y="-1508067"/>
            <a:ext cx="6951107" cy="2244628"/>
          </a:xfrm>
          <a:prstGeom prst="rect">
            <a:avLst/>
          </a:prstGeom>
          <a:noFill/>
          <a:ln>
            <a:noFill/>
          </a:ln>
        </p:spPr>
      </p:pic>
      <p:sp>
        <p:nvSpPr>
          <p:cNvPr id="863" name="Google Shape;863;p70"/>
          <p:cNvSpPr txBox="1"/>
          <p:nvPr/>
        </p:nvSpPr>
        <p:spPr>
          <a:xfrm>
            <a:off x="3016424" y="1350237"/>
            <a:ext cx="5925782" cy="668304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accent1"/>
              </a:buClr>
              <a:buSzPts val="2400"/>
              <a:buFont typeface="Noto Sans Symbols"/>
              <a:buChar char="▪"/>
            </a:pPr>
            <a:r>
              <a:rPr lang="en-US" sz="2400">
                <a:solidFill>
                  <a:schemeClr val="accent1"/>
                </a:solidFill>
                <a:latin typeface="Calibri"/>
                <a:ea typeface="Calibri"/>
                <a:cs typeface="Calibri"/>
                <a:sym typeface="Calibri"/>
              </a:rPr>
              <a:t>Đồ án xây dựng hệ thống rạp chiếu phim (</a:t>
            </a:r>
            <a:r>
              <a:rPr lang="en-US" sz="2400" u="sng">
                <a:solidFill>
                  <a:schemeClr val="accent1"/>
                </a:solidFill>
                <a:latin typeface="Calibri"/>
                <a:ea typeface="Calibri"/>
                <a:cs typeface="Calibri"/>
                <a:sym typeface="Calibri"/>
                <a:hlinkClick r:id="rId6">
                  <a:extLst>
                    <a:ext uri="{A12FA001-AC4F-418D-AE19-62706E023703}">
                      <ahyp:hlinkClr val="tx"/>
                    </a:ext>
                  </a:extLst>
                </a:hlinkClick>
              </a:rPr>
              <a:t>Đồ án tham khảo</a:t>
            </a:r>
            <a:r>
              <a:rPr lang="en-US" sz="2400">
                <a:solidFill>
                  <a:schemeClr val="accent1"/>
                </a:solidFill>
                <a:latin typeface="Calibri"/>
                <a:ea typeface="Calibri"/>
                <a:cs typeface="Calibri"/>
                <a:sym typeface="Calibri"/>
              </a:rPr>
              <a:t>)</a:t>
            </a:r>
            <a:endParaRPr sz="2400">
              <a:solidFill>
                <a:schemeClr val="accent1"/>
              </a:solidFill>
              <a:latin typeface="Calibri"/>
              <a:ea typeface="Calibri"/>
              <a:cs typeface="Calibri"/>
              <a:sym typeface="Calibri"/>
            </a:endParaRPr>
          </a:p>
          <a:p>
            <a:pPr indent="-342900" lvl="0" marL="342900" marR="0" rtl="0" algn="l">
              <a:lnSpc>
                <a:spcPct val="150000"/>
              </a:lnSpc>
              <a:spcBef>
                <a:spcPts val="0"/>
              </a:spcBef>
              <a:spcAft>
                <a:spcPts val="0"/>
              </a:spcAft>
              <a:buClr>
                <a:schemeClr val="accent1"/>
              </a:buClr>
              <a:buSzPts val="2400"/>
              <a:buFont typeface="Noto Sans Symbols"/>
              <a:buChar char="▪"/>
            </a:pPr>
            <a:r>
              <a:rPr lang="en-US" sz="2400">
                <a:solidFill>
                  <a:schemeClr val="accent1"/>
                </a:solidFill>
                <a:latin typeface="Calibri"/>
                <a:ea typeface="Calibri"/>
                <a:cs typeface="Calibri"/>
                <a:sym typeface="Calibri"/>
              </a:rPr>
              <a:t>ChatGPT</a:t>
            </a:r>
            <a:endParaRPr sz="2400">
              <a:solidFill>
                <a:schemeClr val="accent1"/>
              </a:solidFill>
              <a:latin typeface="Calibri"/>
              <a:ea typeface="Calibri"/>
              <a:cs typeface="Calibri"/>
              <a:sym typeface="Calibri"/>
            </a:endParaRPr>
          </a:p>
          <a:p>
            <a:pPr indent="-342900" lvl="0" marL="342900" marR="0" rtl="0" algn="l">
              <a:lnSpc>
                <a:spcPct val="150000"/>
              </a:lnSpc>
              <a:spcBef>
                <a:spcPts val="0"/>
              </a:spcBef>
              <a:spcAft>
                <a:spcPts val="0"/>
              </a:spcAft>
              <a:buClr>
                <a:schemeClr val="accent1"/>
              </a:buClr>
              <a:buSzPts val="2400"/>
              <a:buFont typeface="Noto Sans Symbols"/>
              <a:buChar char="▪"/>
            </a:pPr>
            <a:r>
              <a:rPr lang="en-US" sz="2400" u="sng">
                <a:solidFill>
                  <a:schemeClr val="accent1"/>
                </a:solidFill>
                <a:latin typeface="Calibri"/>
                <a:ea typeface="Calibri"/>
                <a:cs typeface="Calibri"/>
                <a:sym typeface="Calibri"/>
                <a:hlinkClick r:id="rId7">
                  <a:extLst>
                    <a:ext uri="{A12FA001-AC4F-418D-AE19-62706E023703}">
                      <ahyp:hlinkClr val="tx"/>
                    </a:ext>
                  </a:extLst>
                </a:hlinkClick>
              </a:rPr>
              <a:t>Slide PTTK tham khảo</a:t>
            </a:r>
            <a:endParaRPr sz="2400">
              <a:solidFill>
                <a:schemeClr val="accent1"/>
              </a:solidFill>
              <a:latin typeface="Calibri"/>
              <a:ea typeface="Calibri"/>
              <a:cs typeface="Calibri"/>
              <a:sym typeface="Calibri"/>
            </a:endParaRPr>
          </a:p>
          <a:p>
            <a:pPr indent="-342900" lvl="0" marL="342900" marR="0" rtl="0" algn="l">
              <a:lnSpc>
                <a:spcPct val="150000"/>
              </a:lnSpc>
              <a:spcBef>
                <a:spcPts val="0"/>
              </a:spcBef>
              <a:spcAft>
                <a:spcPts val="0"/>
              </a:spcAft>
              <a:buClr>
                <a:schemeClr val="accent1"/>
              </a:buClr>
              <a:buSzPts val="2400"/>
              <a:buFont typeface="Noto Sans Symbols"/>
              <a:buChar char="▪"/>
            </a:pPr>
            <a:r>
              <a:rPr lang="en-US" sz="2400" u="sng">
                <a:solidFill>
                  <a:schemeClr val="accent1"/>
                </a:solidFill>
                <a:latin typeface="Calibri"/>
                <a:ea typeface="Calibri"/>
                <a:cs typeface="Calibri"/>
                <a:sym typeface="Calibri"/>
                <a:hlinkClick r:id="rId8">
                  <a:extLst>
                    <a:ext uri="{A12FA001-AC4F-418D-AE19-62706E023703}">
                      <ahyp:hlinkClr val="tx"/>
                    </a:ext>
                  </a:extLst>
                </a:hlinkClick>
              </a:rPr>
              <a:t>PTTK Hệ thống quản lý thư viện</a:t>
            </a:r>
            <a:endParaRPr sz="2400" u="sng">
              <a:solidFill>
                <a:schemeClr val="accent1"/>
              </a:solidFill>
              <a:latin typeface="Calibri"/>
              <a:ea typeface="Calibri"/>
              <a:cs typeface="Calibri"/>
              <a:sym typeface="Calibri"/>
            </a:endParaRPr>
          </a:p>
          <a:p>
            <a:pPr indent="-342900" lvl="0" marL="342900" marR="0" rtl="0" algn="l">
              <a:lnSpc>
                <a:spcPct val="150000"/>
              </a:lnSpc>
              <a:spcBef>
                <a:spcPts val="0"/>
              </a:spcBef>
              <a:spcAft>
                <a:spcPts val="0"/>
              </a:spcAft>
              <a:buClr>
                <a:schemeClr val="accent1"/>
              </a:buClr>
              <a:buSzPts val="2400"/>
              <a:buFont typeface="Noto Sans Symbols"/>
              <a:buChar char="▪"/>
            </a:pPr>
            <a:r>
              <a:rPr lang="en-US" sz="2400">
                <a:solidFill>
                  <a:schemeClr val="accent1"/>
                </a:solidFill>
                <a:latin typeface="Times New Roman"/>
                <a:ea typeface="Times New Roman"/>
                <a:cs typeface="Times New Roman"/>
                <a:sym typeface="Times New Roman"/>
              </a:rPr>
              <a:t>Slide Bài thực hành số 4 do thầy Nguyễn Hồ Duy Tri cung cấp (</a:t>
            </a:r>
            <a:r>
              <a:rPr lang="en-US" sz="2400" u="sng">
                <a:solidFill>
                  <a:schemeClr val="accent1"/>
                </a:solidFill>
                <a:latin typeface="Times New Roman"/>
                <a:ea typeface="Times New Roman"/>
                <a:cs typeface="Times New Roman"/>
                <a:sym typeface="Times New Roman"/>
                <a:hlinkClick r:id="rId9">
                  <a:extLst>
                    <a:ext uri="{A12FA001-AC4F-418D-AE19-62706E023703}">
                      <ahyp:hlinkClr val="tx"/>
                    </a:ext>
                  </a:extLst>
                </a:hlinkClick>
              </a:rPr>
              <a:t>slide Bài TH4</a:t>
            </a:r>
            <a:r>
              <a:rPr lang="en-US" sz="2400">
                <a:solidFill>
                  <a:schemeClr val="accent1"/>
                </a:solidFill>
                <a:latin typeface="Times New Roman"/>
                <a:ea typeface="Times New Roman"/>
                <a:cs typeface="Times New Roman"/>
                <a:sym typeface="Times New Roman"/>
              </a:rPr>
              <a:t>)</a:t>
            </a:r>
            <a:endParaRPr sz="2400">
              <a:solidFill>
                <a:schemeClr val="accent1"/>
              </a:solidFill>
              <a:latin typeface="Calibri"/>
              <a:ea typeface="Calibri"/>
              <a:cs typeface="Calibri"/>
              <a:sym typeface="Calibri"/>
            </a:endParaRPr>
          </a:p>
          <a:p>
            <a:pPr indent="-342900" lvl="0" marL="342900" marR="0" rtl="0" algn="l">
              <a:lnSpc>
                <a:spcPct val="150000"/>
              </a:lnSpc>
              <a:spcBef>
                <a:spcPts val="0"/>
              </a:spcBef>
              <a:spcAft>
                <a:spcPts val="0"/>
              </a:spcAft>
              <a:buClr>
                <a:schemeClr val="accent1"/>
              </a:buClr>
              <a:buSzPts val="2400"/>
              <a:buFont typeface="Noto Sans Symbols"/>
              <a:buChar char="▪"/>
            </a:pPr>
            <a:r>
              <a:rPr lang="en-US" sz="2400">
                <a:solidFill>
                  <a:schemeClr val="accent1"/>
                </a:solidFill>
                <a:latin typeface="Times New Roman"/>
                <a:ea typeface="Times New Roman"/>
                <a:cs typeface="Times New Roman"/>
                <a:sym typeface="Times New Roman"/>
              </a:rPr>
              <a:t>Slide Bài thực hành số 6 thầy Nguyễn Hồ Duy Tri cung cấp ( </a:t>
            </a:r>
            <a:r>
              <a:rPr lang="en-US" sz="2400" u="sng">
                <a:solidFill>
                  <a:schemeClr val="accent1"/>
                </a:solidFill>
                <a:latin typeface="Times New Roman"/>
                <a:ea typeface="Times New Roman"/>
                <a:cs typeface="Times New Roman"/>
                <a:sym typeface="Times New Roman"/>
                <a:hlinkClick r:id="rId10">
                  <a:extLst>
                    <a:ext uri="{A12FA001-AC4F-418D-AE19-62706E023703}">
                      <ahyp:hlinkClr val="tx"/>
                    </a:ext>
                  </a:extLst>
                </a:hlinkClick>
              </a:rPr>
              <a:t>Slide Bài TH6</a:t>
            </a:r>
            <a:r>
              <a:rPr lang="en-US" sz="2400">
                <a:solidFill>
                  <a:schemeClr val="accent1"/>
                </a:solidFill>
                <a:latin typeface="Times New Roman"/>
                <a:ea typeface="Times New Roman"/>
                <a:cs typeface="Times New Roman"/>
                <a:sym typeface="Times New Roman"/>
              </a:rPr>
              <a:t>)</a:t>
            </a:r>
            <a:endParaRPr sz="2400">
              <a:solidFill>
                <a:schemeClr val="accent1"/>
              </a:solidFill>
              <a:latin typeface="Calibri"/>
              <a:ea typeface="Calibri"/>
              <a:cs typeface="Calibri"/>
              <a:sym typeface="Calibri"/>
            </a:endParaRPr>
          </a:p>
          <a:p>
            <a:pPr indent="-342900" lvl="0" marL="342900" marR="0" rtl="0" algn="l">
              <a:lnSpc>
                <a:spcPct val="150000"/>
              </a:lnSpc>
              <a:spcBef>
                <a:spcPts val="0"/>
              </a:spcBef>
              <a:spcAft>
                <a:spcPts val="0"/>
              </a:spcAft>
              <a:buClr>
                <a:schemeClr val="accent1"/>
              </a:buClr>
              <a:buSzPts val="2400"/>
              <a:buFont typeface="Noto Sans Symbols"/>
              <a:buChar char="▪"/>
            </a:pPr>
            <a:r>
              <a:rPr lang="en-US" sz="2400">
                <a:solidFill>
                  <a:schemeClr val="accent1"/>
                </a:solidFill>
                <a:latin typeface="Calibri"/>
                <a:ea typeface="Calibri"/>
                <a:cs typeface="Calibri"/>
                <a:sym typeface="Calibri"/>
              </a:rPr>
              <a:t>https://www.programcreek.com/java-api-examples/?class=java.sql.Connection&amp;method=TRANSACTION_SERIALIZABLE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8"/>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189" name="Google Shape;189;p8"/>
          <p:cNvSpPr/>
          <p:nvPr/>
        </p:nvSpPr>
        <p:spPr>
          <a:xfrm>
            <a:off x="5867400" y="933908"/>
            <a:ext cx="6553200" cy="990600"/>
          </a:xfrm>
          <a:prstGeom prst="roundRect">
            <a:avLst>
              <a:gd fmla="val 16667" name="adj"/>
            </a:avLst>
          </a:prstGeom>
          <a:solidFill>
            <a:srgbClr val="F2DADA"/>
          </a:soli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8"/>
          <p:cNvSpPr txBox="1"/>
          <p:nvPr/>
        </p:nvSpPr>
        <p:spPr>
          <a:xfrm>
            <a:off x="5855677" y="1110035"/>
            <a:ext cx="65532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chemeClr val="dk1"/>
                </a:solidFill>
                <a:latin typeface="Calibri"/>
                <a:ea typeface="Calibri"/>
                <a:cs typeface="Calibri"/>
                <a:sym typeface="Calibri"/>
              </a:rPr>
              <a:t>Xây dựng cơ sở dữ liệu</a:t>
            </a:r>
            <a:endParaRPr b="1" sz="4000">
              <a:solidFill>
                <a:schemeClr val="dk1"/>
              </a:solidFill>
              <a:latin typeface="Calibri"/>
              <a:ea typeface="Calibri"/>
              <a:cs typeface="Calibri"/>
              <a:sym typeface="Calibri"/>
            </a:endParaRPr>
          </a:p>
        </p:txBody>
      </p:sp>
      <p:sp>
        <p:nvSpPr>
          <p:cNvPr id="191" name="Google Shape;191;p8"/>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1. Giới Thiệu</a:t>
            </a:r>
            <a:endParaRPr b="1" sz="4800">
              <a:solidFill>
                <a:srgbClr val="998D38"/>
              </a:solidFill>
              <a:latin typeface="Calibri"/>
              <a:ea typeface="Calibri"/>
              <a:cs typeface="Calibri"/>
              <a:sym typeface="Calibri"/>
            </a:endParaRPr>
          </a:p>
        </p:txBody>
      </p:sp>
      <p:sp>
        <p:nvSpPr>
          <p:cNvPr id="192" name="Google Shape;192;p8"/>
          <p:cNvSpPr txBox="1"/>
          <p:nvPr/>
        </p:nvSpPr>
        <p:spPr>
          <a:xfrm>
            <a:off x="1811216" y="2189082"/>
            <a:ext cx="9331568" cy="83747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600">
                <a:solidFill>
                  <a:schemeClr val="accent2"/>
                </a:solidFill>
                <a:latin typeface="Calibri"/>
                <a:ea typeface="Calibri"/>
                <a:cs typeface="Calibri"/>
                <a:sym typeface="Calibri"/>
              </a:rPr>
              <a:t>Mô hình quan hệ:</a:t>
            </a:r>
            <a:endParaRPr/>
          </a:p>
        </p:txBody>
      </p:sp>
      <p:sp>
        <p:nvSpPr>
          <p:cNvPr id="193" name="Google Shape;193;p8"/>
          <p:cNvSpPr/>
          <p:nvPr/>
        </p:nvSpPr>
        <p:spPr>
          <a:xfrm>
            <a:off x="1066800" y="2476500"/>
            <a:ext cx="533400" cy="457200"/>
          </a:xfrm>
          <a:custGeom>
            <a:rect b="b" l="l" r="r" t="t"/>
            <a:pathLst>
              <a:path extrusionOk="0" h="2971477" w="2697118">
                <a:moveTo>
                  <a:pt x="0" y="0"/>
                </a:moveTo>
                <a:lnTo>
                  <a:pt x="2697118" y="0"/>
                </a:lnTo>
                <a:lnTo>
                  <a:pt x="2697118" y="2971477"/>
                </a:lnTo>
                <a:lnTo>
                  <a:pt x="0" y="2971477"/>
                </a:lnTo>
                <a:lnTo>
                  <a:pt x="0" y="0"/>
                </a:lnTo>
                <a:close/>
              </a:path>
            </a:pathLst>
          </a:custGeom>
          <a:blipFill rotWithShape="1">
            <a:blip r:embed="rId4">
              <a:alphaModFix/>
            </a:blip>
            <a:stretch>
              <a:fillRect b="-4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8"/>
          <p:cNvSpPr txBox="1"/>
          <p:nvPr/>
        </p:nvSpPr>
        <p:spPr>
          <a:xfrm>
            <a:off x="4953000" y="2315011"/>
            <a:ext cx="12631616" cy="7781489"/>
          </a:xfrm>
          <a:prstGeom prst="rect">
            <a:avLst/>
          </a:prstGeom>
          <a:noFill/>
          <a:ln>
            <a:noFill/>
          </a:ln>
        </p:spPr>
        <p:txBody>
          <a:bodyPr anchorCtr="0" anchor="t" bIns="45700" lIns="91425" spcFirstLastPara="1" rIns="91425" wrap="square" tIns="45700">
            <a:spAutoFit/>
          </a:bodyPr>
          <a:lstStyle/>
          <a:p>
            <a:pPr indent="0" lvl="0" marL="498475" marR="0" rtl="0" algn="just">
              <a:lnSpc>
                <a:spcPct val="150000"/>
              </a:lnSpc>
              <a:spcBef>
                <a:spcPts val="0"/>
              </a:spcBef>
              <a:spcAft>
                <a:spcPts val="0"/>
              </a:spcAft>
              <a:buNone/>
            </a:pPr>
            <a:r>
              <a:rPr b="1" lang="en-US" sz="2800">
                <a:solidFill>
                  <a:srgbClr val="000000"/>
                </a:solidFill>
                <a:latin typeface="Calibri"/>
                <a:ea typeface="Calibri"/>
                <a:cs typeface="Calibri"/>
                <a:sym typeface="Calibri"/>
              </a:rPr>
              <a:t>NHACUNGCAP</a:t>
            </a:r>
            <a:r>
              <a:rPr lang="en-US" sz="2800">
                <a:solidFill>
                  <a:srgbClr val="000000"/>
                </a:solidFill>
                <a:latin typeface="Calibri"/>
                <a:ea typeface="Calibri"/>
                <a:cs typeface="Calibri"/>
                <a:sym typeface="Calibri"/>
              </a:rPr>
              <a:t> (</a:t>
            </a:r>
            <a:r>
              <a:rPr lang="en-US" sz="2800" u="sng">
                <a:solidFill>
                  <a:srgbClr val="000000"/>
                </a:solidFill>
                <a:latin typeface="Calibri"/>
                <a:ea typeface="Calibri"/>
                <a:cs typeface="Calibri"/>
                <a:sym typeface="Calibri"/>
              </a:rPr>
              <a:t>MaNCC</a:t>
            </a:r>
            <a:r>
              <a:rPr lang="en-US" sz="2800">
                <a:solidFill>
                  <a:srgbClr val="000000"/>
                </a:solidFill>
                <a:latin typeface="Calibri"/>
                <a:ea typeface="Calibri"/>
                <a:cs typeface="Calibri"/>
                <a:sym typeface="Calibri"/>
              </a:rPr>
              <a:t>, TenNCC, DiaChi, SDT)</a:t>
            </a:r>
            <a:endParaRPr sz="2800">
              <a:solidFill>
                <a:schemeClr val="dk1"/>
              </a:solidFill>
              <a:latin typeface="Calibri"/>
              <a:ea typeface="Calibri"/>
              <a:cs typeface="Calibri"/>
              <a:sym typeface="Calibri"/>
            </a:endParaRPr>
          </a:p>
          <a:p>
            <a:pPr indent="0" lvl="0" marL="498475" marR="0" rtl="0" algn="just">
              <a:lnSpc>
                <a:spcPct val="150000"/>
              </a:lnSpc>
              <a:spcBef>
                <a:spcPts val="0"/>
              </a:spcBef>
              <a:spcAft>
                <a:spcPts val="0"/>
              </a:spcAft>
              <a:buNone/>
            </a:pPr>
            <a:r>
              <a:rPr b="1" lang="en-US" sz="2800">
                <a:solidFill>
                  <a:srgbClr val="000000"/>
                </a:solidFill>
                <a:latin typeface="Calibri"/>
                <a:ea typeface="Calibri"/>
                <a:cs typeface="Calibri"/>
                <a:sym typeface="Calibri"/>
              </a:rPr>
              <a:t>THELOAI </a:t>
            </a:r>
            <a:r>
              <a:rPr lang="en-US" sz="2800">
                <a:solidFill>
                  <a:srgbClr val="000000"/>
                </a:solidFill>
                <a:latin typeface="Calibri"/>
                <a:ea typeface="Calibri"/>
                <a:cs typeface="Calibri"/>
                <a:sym typeface="Calibri"/>
              </a:rPr>
              <a:t>(</a:t>
            </a:r>
            <a:r>
              <a:rPr lang="en-US" sz="2800" u="sng">
                <a:solidFill>
                  <a:srgbClr val="000000"/>
                </a:solidFill>
                <a:latin typeface="Calibri"/>
                <a:ea typeface="Calibri"/>
                <a:cs typeface="Calibri"/>
                <a:sym typeface="Calibri"/>
              </a:rPr>
              <a:t>MaTL</a:t>
            </a:r>
            <a:r>
              <a:rPr lang="en-US" sz="2800">
                <a:solidFill>
                  <a:srgbClr val="000000"/>
                </a:solidFill>
                <a:latin typeface="Calibri"/>
                <a:ea typeface="Calibri"/>
                <a:cs typeface="Calibri"/>
                <a:sym typeface="Calibri"/>
              </a:rPr>
              <a:t>, TheLoai, GhiChu)</a:t>
            </a:r>
            <a:endParaRPr sz="2800">
              <a:solidFill>
                <a:schemeClr val="dk1"/>
              </a:solidFill>
              <a:latin typeface="Calibri"/>
              <a:ea typeface="Calibri"/>
              <a:cs typeface="Calibri"/>
              <a:sym typeface="Calibri"/>
            </a:endParaRPr>
          </a:p>
          <a:p>
            <a:pPr indent="0" lvl="0" marL="498475" marR="0" rtl="0" algn="just">
              <a:lnSpc>
                <a:spcPct val="150000"/>
              </a:lnSpc>
              <a:spcBef>
                <a:spcPts val="0"/>
              </a:spcBef>
              <a:spcAft>
                <a:spcPts val="0"/>
              </a:spcAft>
              <a:buNone/>
            </a:pPr>
            <a:r>
              <a:rPr b="1" lang="en-US" sz="2800">
                <a:solidFill>
                  <a:srgbClr val="000000"/>
                </a:solidFill>
                <a:latin typeface="Calibri"/>
                <a:ea typeface="Calibri"/>
                <a:cs typeface="Calibri"/>
                <a:sym typeface="Calibri"/>
              </a:rPr>
              <a:t>SACH</a:t>
            </a:r>
            <a:r>
              <a:rPr lang="en-US" sz="2800">
                <a:solidFill>
                  <a:srgbClr val="000000"/>
                </a:solidFill>
                <a:latin typeface="Calibri"/>
                <a:ea typeface="Calibri"/>
                <a:cs typeface="Calibri"/>
                <a:sym typeface="Calibri"/>
              </a:rPr>
              <a:t> (</a:t>
            </a:r>
            <a:r>
              <a:rPr lang="en-US" sz="2800" u="sng">
                <a:solidFill>
                  <a:srgbClr val="000000"/>
                </a:solidFill>
                <a:latin typeface="Calibri"/>
                <a:ea typeface="Calibri"/>
                <a:cs typeface="Calibri"/>
                <a:sym typeface="Calibri"/>
              </a:rPr>
              <a:t>MaSach</a:t>
            </a:r>
            <a:r>
              <a:rPr lang="en-US" sz="2800">
                <a:solidFill>
                  <a:srgbClr val="000000"/>
                </a:solidFill>
                <a:latin typeface="Calibri"/>
                <a:ea typeface="Calibri"/>
                <a:cs typeface="Calibri"/>
                <a:sym typeface="Calibri"/>
              </a:rPr>
              <a:t>, TenSach, MaTL, TenTG, NamXB, NXB, HinhThucBia, TomTat, SL, Gia, MaNCC, NgonNgu, HinhAnh)</a:t>
            </a:r>
            <a:endParaRPr sz="2800">
              <a:solidFill>
                <a:schemeClr val="dk1"/>
              </a:solidFill>
              <a:latin typeface="Calibri"/>
              <a:ea typeface="Calibri"/>
              <a:cs typeface="Calibri"/>
              <a:sym typeface="Calibri"/>
            </a:endParaRPr>
          </a:p>
          <a:p>
            <a:pPr indent="0" lvl="0" marL="498475" marR="0" rtl="0" algn="just">
              <a:lnSpc>
                <a:spcPct val="150000"/>
              </a:lnSpc>
              <a:spcBef>
                <a:spcPts val="0"/>
              </a:spcBef>
              <a:spcAft>
                <a:spcPts val="0"/>
              </a:spcAft>
              <a:buNone/>
            </a:pPr>
            <a:r>
              <a:rPr b="1" lang="en-US" sz="2800">
                <a:solidFill>
                  <a:srgbClr val="000000"/>
                </a:solidFill>
                <a:latin typeface="Calibri"/>
                <a:ea typeface="Calibri"/>
                <a:cs typeface="Calibri"/>
                <a:sym typeface="Calibri"/>
              </a:rPr>
              <a:t>KHACHHANG</a:t>
            </a:r>
            <a:r>
              <a:rPr lang="en-US" sz="2800">
                <a:solidFill>
                  <a:srgbClr val="000000"/>
                </a:solidFill>
                <a:latin typeface="Calibri"/>
                <a:ea typeface="Calibri"/>
                <a:cs typeface="Calibri"/>
                <a:sym typeface="Calibri"/>
              </a:rPr>
              <a:t> (</a:t>
            </a:r>
            <a:r>
              <a:rPr lang="en-US" sz="2800" u="sng">
                <a:solidFill>
                  <a:srgbClr val="000000"/>
                </a:solidFill>
                <a:latin typeface="Calibri"/>
                <a:ea typeface="Calibri"/>
                <a:cs typeface="Calibri"/>
                <a:sym typeface="Calibri"/>
              </a:rPr>
              <a:t>MaKH</a:t>
            </a:r>
            <a:r>
              <a:rPr lang="en-US" sz="2800">
                <a:solidFill>
                  <a:srgbClr val="000000"/>
                </a:solidFill>
                <a:latin typeface="Calibri"/>
                <a:ea typeface="Calibri"/>
                <a:cs typeface="Calibri"/>
                <a:sym typeface="Calibri"/>
              </a:rPr>
              <a:t>, Ho, Ten, NgaySinh, GioiTinhh, SoDT, LoaiKH, DiemTichLuy)</a:t>
            </a:r>
            <a:endParaRPr sz="2800">
              <a:solidFill>
                <a:schemeClr val="dk1"/>
              </a:solidFill>
              <a:latin typeface="Calibri"/>
              <a:ea typeface="Calibri"/>
              <a:cs typeface="Calibri"/>
              <a:sym typeface="Calibri"/>
            </a:endParaRPr>
          </a:p>
          <a:p>
            <a:pPr indent="0" lvl="0" marL="498475" marR="0" rtl="0" algn="just">
              <a:lnSpc>
                <a:spcPct val="150000"/>
              </a:lnSpc>
              <a:spcBef>
                <a:spcPts val="0"/>
              </a:spcBef>
              <a:spcAft>
                <a:spcPts val="0"/>
              </a:spcAft>
              <a:buNone/>
            </a:pPr>
            <a:r>
              <a:rPr b="1" lang="en-US" sz="2800">
                <a:solidFill>
                  <a:srgbClr val="000000"/>
                </a:solidFill>
                <a:latin typeface="Calibri"/>
                <a:ea typeface="Calibri"/>
                <a:cs typeface="Calibri"/>
                <a:sym typeface="Calibri"/>
              </a:rPr>
              <a:t>NHANVIEN</a:t>
            </a:r>
            <a:r>
              <a:rPr lang="en-US" sz="2800">
                <a:solidFill>
                  <a:srgbClr val="000000"/>
                </a:solidFill>
                <a:latin typeface="Calibri"/>
                <a:ea typeface="Calibri"/>
                <a:cs typeface="Calibri"/>
                <a:sym typeface="Calibri"/>
              </a:rPr>
              <a:t> (</a:t>
            </a:r>
            <a:r>
              <a:rPr lang="en-US" sz="2800" u="sng">
                <a:solidFill>
                  <a:srgbClr val="000000"/>
                </a:solidFill>
                <a:latin typeface="Calibri"/>
                <a:ea typeface="Calibri"/>
                <a:cs typeface="Calibri"/>
                <a:sym typeface="Calibri"/>
              </a:rPr>
              <a:t>MaNV</a:t>
            </a:r>
            <a:r>
              <a:rPr lang="en-US" sz="2800">
                <a:solidFill>
                  <a:srgbClr val="000000"/>
                </a:solidFill>
                <a:latin typeface="Calibri"/>
                <a:ea typeface="Calibri"/>
                <a:cs typeface="Calibri"/>
                <a:sym typeface="Calibri"/>
              </a:rPr>
              <a:t>, Ho, Ten, GioiTinh, DiaChi, CMND, NgaySinh, NgayBD, SoDT, Luong, HinhAnh)</a:t>
            </a:r>
            <a:endParaRPr sz="2800">
              <a:solidFill>
                <a:schemeClr val="dk1"/>
              </a:solidFill>
              <a:latin typeface="Calibri"/>
              <a:ea typeface="Calibri"/>
              <a:cs typeface="Calibri"/>
              <a:sym typeface="Calibri"/>
            </a:endParaRPr>
          </a:p>
          <a:p>
            <a:pPr indent="0" lvl="0" marL="498475" marR="0" rtl="0" algn="just">
              <a:lnSpc>
                <a:spcPct val="150000"/>
              </a:lnSpc>
              <a:spcBef>
                <a:spcPts val="0"/>
              </a:spcBef>
              <a:spcAft>
                <a:spcPts val="0"/>
              </a:spcAft>
              <a:buNone/>
            </a:pPr>
            <a:r>
              <a:rPr b="1" lang="en-US" sz="2800">
                <a:solidFill>
                  <a:srgbClr val="000000"/>
                </a:solidFill>
                <a:latin typeface="Calibri"/>
                <a:ea typeface="Calibri"/>
                <a:cs typeface="Calibri"/>
                <a:sym typeface="Calibri"/>
              </a:rPr>
              <a:t>TAIKHOAN</a:t>
            </a:r>
            <a:r>
              <a:rPr lang="en-US" sz="2800">
                <a:solidFill>
                  <a:srgbClr val="000000"/>
                </a:solidFill>
                <a:latin typeface="Calibri"/>
                <a:ea typeface="Calibri"/>
                <a:cs typeface="Calibri"/>
                <a:sym typeface="Calibri"/>
              </a:rPr>
              <a:t> (</a:t>
            </a:r>
            <a:r>
              <a:rPr lang="en-US" sz="2800" u="sng">
                <a:solidFill>
                  <a:srgbClr val="000000"/>
                </a:solidFill>
                <a:latin typeface="Calibri"/>
                <a:ea typeface="Calibri"/>
                <a:cs typeface="Calibri"/>
                <a:sym typeface="Calibri"/>
              </a:rPr>
              <a:t>MaTK</a:t>
            </a:r>
            <a:r>
              <a:rPr lang="en-US" sz="2800">
                <a:solidFill>
                  <a:srgbClr val="000000"/>
                </a:solidFill>
                <a:latin typeface="Calibri"/>
                <a:ea typeface="Calibri"/>
                <a:cs typeface="Calibri"/>
                <a:sym typeface="Calibri"/>
              </a:rPr>
              <a:t>, TenTK, MatKhau, LoaiTK, MaNV)</a:t>
            </a:r>
            <a:endParaRPr sz="2800">
              <a:solidFill>
                <a:schemeClr val="dk1"/>
              </a:solidFill>
              <a:latin typeface="Calibri"/>
              <a:ea typeface="Calibri"/>
              <a:cs typeface="Calibri"/>
              <a:sym typeface="Calibri"/>
            </a:endParaRPr>
          </a:p>
          <a:p>
            <a:pPr indent="0" lvl="0" marL="498475" marR="0" rtl="0" algn="just">
              <a:lnSpc>
                <a:spcPct val="150000"/>
              </a:lnSpc>
              <a:spcBef>
                <a:spcPts val="0"/>
              </a:spcBef>
              <a:spcAft>
                <a:spcPts val="0"/>
              </a:spcAft>
              <a:buNone/>
            </a:pPr>
            <a:r>
              <a:rPr b="1" lang="en-US" sz="2800">
                <a:solidFill>
                  <a:srgbClr val="000000"/>
                </a:solidFill>
                <a:latin typeface="Calibri"/>
                <a:ea typeface="Calibri"/>
                <a:cs typeface="Calibri"/>
                <a:sym typeface="Calibri"/>
              </a:rPr>
              <a:t>HOADON</a:t>
            </a:r>
            <a:r>
              <a:rPr lang="en-US" sz="2800">
                <a:solidFill>
                  <a:srgbClr val="000000"/>
                </a:solidFill>
                <a:latin typeface="Calibri"/>
                <a:ea typeface="Calibri"/>
                <a:cs typeface="Calibri"/>
                <a:sym typeface="Calibri"/>
              </a:rPr>
              <a:t> (</a:t>
            </a:r>
            <a:r>
              <a:rPr lang="en-US" sz="2800" u="sng">
                <a:solidFill>
                  <a:srgbClr val="000000"/>
                </a:solidFill>
                <a:latin typeface="Calibri"/>
                <a:ea typeface="Calibri"/>
                <a:cs typeface="Calibri"/>
                <a:sym typeface="Calibri"/>
              </a:rPr>
              <a:t>MaHD</a:t>
            </a:r>
            <a:r>
              <a:rPr lang="en-US" sz="2800">
                <a:solidFill>
                  <a:srgbClr val="000000"/>
                </a:solidFill>
                <a:latin typeface="Calibri"/>
                <a:ea typeface="Calibri"/>
                <a:cs typeface="Calibri"/>
                <a:sym typeface="Calibri"/>
              </a:rPr>
              <a:t>, NgayHD, MaNV, MaKH, ThanhTien)</a:t>
            </a:r>
            <a:endParaRPr sz="2800">
              <a:solidFill>
                <a:schemeClr val="dk1"/>
              </a:solidFill>
              <a:latin typeface="Calibri"/>
              <a:ea typeface="Calibri"/>
              <a:cs typeface="Calibri"/>
              <a:sym typeface="Calibri"/>
            </a:endParaRPr>
          </a:p>
          <a:p>
            <a:pPr indent="0" lvl="0" marL="498475" marR="0" rtl="0" algn="just">
              <a:lnSpc>
                <a:spcPct val="150000"/>
              </a:lnSpc>
              <a:spcBef>
                <a:spcPts val="0"/>
              </a:spcBef>
              <a:spcAft>
                <a:spcPts val="0"/>
              </a:spcAft>
              <a:buNone/>
            </a:pPr>
            <a:r>
              <a:rPr b="1" lang="en-US" sz="2800">
                <a:solidFill>
                  <a:srgbClr val="000000"/>
                </a:solidFill>
                <a:latin typeface="Calibri"/>
                <a:ea typeface="Calibri"/>
                <a:cs typeface="Calibri"/>
                <a:sym typeface="Calibri"/>
              </a:rPr>
              <a:t>CTHD</a:t>
            </a:r>
            <a:r>
              <a:rPr lang="en-US" sz="2800">
                <a:solidFill>
                  <a:srgbClr val="000000"/>
                </a:solidFill>
                <a:latin typeface="Calibri"/>
                <a:ea typeface="Calibri"/>
                <a:cs typeface="Calibri"/>
                <a:sym typeface="Calibri"/>
              </a:rPr>
              <a:t> (</a:t>
            </a:r>
            <a:r>
              <a:rPr lang="en-US" sz="2800" u="sng">
                <a:solidFill>
                  <a:srgbClr val="000000"/>
                </a:solidFill>
                <a:latin typeface="Calibri"/>
                <a:ea typeface="Calibri"/>
                <a:cs typeface="Calibri"/>
                <a:sym typeface="Calibri"/>
              </a:rPr>
              <a:t>MaHD, MaSach</a:t>
            </a:r>
            <a:r>
              <a:rPr lang="en-US" sz="2800">
                <a:solidFill>
                  <a:srgbClr val="000000"/>
                </a:solidFill>
                <a:latin typeface="Calibri"/>
                <a:ea typeface="Calibri"/>
                <a:cs typeface="Calibri"/>
                <a:sym typeface="Calibri"/>
              </a:rPr>
              <a:t>, SL)</a:t>
            </a:r>
            <a:endParaRPr sz="2800">
              <a:solidFill>
                <a:schemeClr val="dk1"/>
              </a:solidFill>
              <a:latin typeface="Calibri"/>
              <a:ea typeface="Calibri"/>
              <a:cs typeface="Calibri"/>
              <a:sym typeface="Calibri"/>
            </a:endParaRPr>
          </a:p>
          <a:p>
            <a:pPr indent="0" lvl="0" marL="498475" marR="0" rtl="0" algn="just">
              <a:lnSpc>
                <a:spcPct val="150000"/>
              </a:lnSpc>
              <a:spcBef>
                <a:spcPts val="0"/>
              </a:spcBef>
              <a:spcAft>
                <a:spcPts val="0"/>
              </a:spcAft>
              <a:buNone/>
            </a:pPr>
            <a:r>
              <a:rPr b="1" lang="en-US" sz="2800">
                <a:solidFill>
                  <a:srgbClr val="000000"/>
                </a:solidFill>
                <a:latin typeface="Calibri"/>
                <a:ea typeface="Calibri"/>
                <a:cs typeface="Calibri"/>
                <a:sym typeface="Calibri"/>
              </a:rPr>
              <a:t>PHIEUNHAP</a:t>
            </a:r>
            <a:r>
              <a:rPr lang="en-US" sz="2800">
                <a:solidFill>
                  <a:srgbClr val="000000"/>
                </a:solidFill>
                <a:latin typeface="Calibri"/>
                <a:ea typeface="Calibri"/>
                <a:cs typeface="Calibri"/>
                <a:sym typeface="Calibri"/>
              </a:rPr>
              <a:t> (</a:t>
            </a:r>
            <a:r>
              <a:rPr lang="en-US" sz="2800" u="sng">
                <a:solidFill>
                  <a:srgbClr val="000000"/>
                </a:solidFill>
                <a:latin typeface="Calibri"/>
                <a:ea typeface="Calibri"/>
                <a:cs typeface="Calibri"/>
                <a:sym typeface="Calibri"/>
              </a:rPr>
              <a:t>MaPN</a:t>
            </a:r>
            <a:r>
              <a:rPr lang="en-US" sz="2800">
                <a:solidFill>
                  <a:srgbClr val="000000"/>
                </a:solidFill>
                <a:latin typeface="Calibri"/>
                <a:ea typeface="Calibri"/>
                <a:cs typeface="Calibri"/>
                <a:sym typeface="Calibri"/>
              </a:rPr>
              <a:t>, NgayNhap, TongTien, MaNV)</a:t>
            </a:r>
            <a:endParaRPr sz="2800">
              <a:solidFill>
                <a:schemeClr val="dk1"/>
              </a:solidFill>
              <a:latin typeface="Calibri"/>
              <a:ea typeface="Calibri"/>
              <a:cs typeface="Calibri"/>
              <a:sym typeface="Calibri"/>
            </a:endParaRPr>
          </a:p>
          <a:p>
            <a:pPr indent="0" lvl="0" marL="498475" marR="0" rtl="0" algn="just">
              <a:lnSpc>
                <a:spcPct val="150000"/>
              </a:lnSpc>
              <a:spcBef>
                <a:spcPts val="0"/>
              </a:spcBef>
              <a:spcAft>
                <a:spcPts val="0"/>
              </a:spcAft>
              <a:buNone/>
            </a:pPr>
            <a:r>
              <a:rPr b="1" lang="en-US" sz="2800">
                <a:solidFill>
                  <a:srgbClr val="000000"/>
                </a:solidFill>
                <a:latin typeface="Calibri"/>
                <a:ea typeface="Calibri"/>
                <a:cs typeface="Calibri"/>
                <a:sym typeface="Calibri"/>
              </a:rPr>
              <a:t>CTPN</a:t>
            </a:r>
            <a:r>
              <a:rPr lang="en-US" sz="2800">
                <a:solidFill>
                  <a:srgbClr val="000000"/>
                </a:solidFill>
                <a:latin typeface="Calibri"/>
                <a:ea typeface="Calibri"/>
                <a:cs typeface="Calibri"/>
                <a:sym typeface="Calibri"/>
              </a:rPr>
              <a:t> (</a:t>
            </a:r>
            <a:r>
              <a:rPr lang="en-US" sz="2800" u="sng">
                <a:solidFill>
                  <a:srgbClr val="000000"/>
                </a:solidFill>
                <a:latin typeface="Calibri"/>
                <a:ea typeface="Calibri"/>
                <a:cs typeface="Calibri"/>
                <a:sym typeface="Calibri"/>
              </a:rPr>
              <a:t>MaSach, MaPN</a:t>
            </a:r>
            <a:r>
              <a:rPr lang="en-US" sz="2800">
                <a:solidFill>
                  <a:srgbClr val="000000"/>
                </a:solidFill>
                <a:latin typeface="Calibri"/>
                <a:ea typeface="Calibri"/>
                <a:cs typeface="Calibri"/>
                <a:sym typeface="Calibri"/>
              </a:rPr>
              <a:t>, SL, Gia)</a:t>
            </a:r>
            <a:endParaRPr sz="2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9"/>
          <p:cNvPicPr preferRelativeResize="0"/>
          <p:nvPr/>
        </p:nvPicPr>
        <p:blipFill rotWithShape="1">
          <a:blip r:embed="rId3">
            <a:alphaModFix amt="34000"/>
          </a:blip>
          <a:srcRect b="10352" l="0" r="0" t="10352"/>
          <a:stretch/>
        </p:blipFill>
        <p:spPr>
          <a:xfrm>
            <a:off x="0" y="0"/>
            <a:ext cx="18288000" cy="10287000"/>
          </a:xfrm>
          <a:prstGeom prst="rect">
            <a:avLst/>
          </a:prstGeom>
          <a:noFill/>
          <a:ln>
            <a:noFill/>
          </a:ln>
        </p:spPr>
      </p:pic>
      <p:sp>
        <p:nvSpPr>
          <p:cNvPr id="200" name="Google Shape;200;p9"/>
          <p:cNvSpPr/>
          <p:nvPr/>
        </p:nvSpPr>
        <p:spPr>
          <a:xfrm>
            <a:off x="6248400" y="982023"/>
            <a:ext cx="5791200" cy="837473"/>
          </a:xfrm>
          <a:prstGeom prst="roundRect">
            <a:avLst>
              <a:gd fmla="val 16667" name="adj"/>
            </a:avLst>
          </a:prstGeom>
          <a:solidFill>
            <a:srgbClr val="F2DADA"/>
          </a:soli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9"/>
          <p:cNvSpPr txBox="1"/>
          <p:nvPr/>
        </p:nvSpPr>
        <p:spPr>
          <a:xfrm>
            <a:off x="5855677" y="1110035"/>
            <a:ext cx="6553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latin typeface="Calibri"/>
                <a:ea typeface="Calibri"/>
                <a:cs typeface="Calibri"/>
                <a:sym typeface="Calibri"/>
              </a:rPr>
              <a:t>Xây dựng cơ sở dữ liệu</a:t>
            </a:r>
            <a:endParaRPr b="1" sz="3200">
              <a:solidFill>
                <a:schemeClr val="dk1"/>
              </a:solidFill>
              <a:latin typeface="Calibri"/>
              <a:ea typeface="Calibri"/>
              <a:cs typeface="Calibri"/>
              <a:sym typeface="Calibri"/>
            </a:endParaRPr>
          </a:p>
        </p:txBody>
      </p:sp>
      <p:sp>
        <p:nvSpPr>
          <p:cNvPr id="202" name="Google Shape;202;p9"/>
          <p:cNvSpPr txBox="1"/>
          <p:nvPr/>
        </p:nvSpPr>
        <p:spPr>
          <a:xfrm>
            <a:off x="0" y="-128277"/>
            <a:ext cx="18288000" cy="851067"/>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998D38"/>
                </a:solidFill>
                <a:latin typeface="Calibri"/>
                <a:ea typeface="Calibri"/>
                <a:cs typeface="Calibri"/>
                <a:sym typeface="Calibri"/>
              </a:rPr>
              <a:t>1. Giới Thiệu</a:t>
            </a:r>
            <a:endParaRPr b="1" sz="4800">
              <a:solidFill>
                <a:srgbClr val="998D38"/>
              </a:solidFill>
              <a:latin typeface="Calibri"/>
              <a:ea typeface="Calibri"/>
              <a:cs typeface="Calibri"/>
              <a:sym typeface="Calibri"/>
            </a:endParaRPr>
          </a:p>
        </p:txBody>
      </p:sp>
      <p:sp>
        <p:nvSpPr>
          <p:cNvPr id="203" name="Google Shape;203;p9"/>
          <p:cNvSpPr txBox="1"/>
          <p:nvPr/>
        </p:nvSpPr>
        <p:spPr>
          <a:xfrm>
            <a:off x="1905000" y="1935462"/>
            <a:ext cx="9331568" cy="75469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200">
                <a:solidFill>
                  <a:schemeClr val="accent2"/>
                </a:solidFill>
                <a:latin typeface="Calibri"/>
                <a:ea typeface="Calibri"/>
                <a:cs typeface="Calibri"/>
                <a:sym typeface="Calibri"/>
              </a:rPr>
              <a:t>Bảng thuyết minh quan hệ và thuộc tính</a:t>
            </a:r>
            <a:endParaRPr/>
          </a:p>
        </p:txBody>
      </p:sp>
      <p:sp>
        <p:nvSpPr>
          <p:cNvPr id="204" name="Google Shape;204;p9"/>
          <p:cNvSpPr/>
          <p:nvPr/>
        </p:nvSpPr>
        <p:spPr>
          <a:xfrm>
            <a:off x="1295400" y="2247900"/>
            <a:ext cx="381000" cy="295017"/>
          </a:xfrm>
          <a:custGeom>
            <a:rect b="b" l="l" r="r" t="t"/>
            <a:pathLst>
              <a:path extrusionOk="0" h="2971477" w="2697118">
                <a:moveTo>
                  <a:pt x="0" y="0"/>
                </a:moveTo>
                <a:lnTo>
                  <a:pt x="2697118" y="0"/>
                </a:lnTo>
                <a:lnTo>
                  <a:pt x="2697118" y="2971477"/>
                </a:lnTo>
                <a:lnTo>
                  <a:pt x="0" y="2971477"/>
                </a:lnTo>
                <a:lnTo>
                  <a:pt x="0" y="0"/>
                </a:lnTo>
                <a:close/>
              </a:path>
            </a:pathLst>
          </a:custGeom>
          <a:blipFill rotWithShape="1">
            <a:blip r:embed="rId4">
              <a:alphaModFix/>
            </a:blip>
            <a:stretch>
              <a:fillRect b="-4407"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05" name="Google Shape;205;p9"/>
          <p:cNvGraphicFramePr/>
          <p:nvPr/>
        </p:nvGraphicFramePr>
        <p:xfrm>
          <a:off x="762000" y="2991391"/>
          <a:ext cx="3000000" cy="3000000"/>
        </p:xfrm>
        <a:graphic>
          <a:graphicData uri="http://schemas.openxmlformats.org/drawingml/2006/table">
            <a:tbl>
              <a:tblPr bandRow="1" firstCol="1" firstRow="1">
                <a:noFill/>
                <a:tableStyleId>{20C3E85E-E02B-4128-91EF-8C20314F90F3}</a:tableStyleId>
              </a:tblPr>
              <a:tblGrid>
                <a:gridCol w="1115400"/>
                <a:gridCol w="1807225"/>
                <a:gridCol w="1219200"/>
                <a:gridCol w="1168800"/>
                <a:gridCol w="1433075"/>
              </a:tblGrid>
              <a:tr h="452375">
                <a:tc gridSpan="5">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NHACUNGCAP</a:t>
                      </a:r>
                      <a:endParaRPr sz="1800" u="none" cap="none" strike="noStrike">
                        <a:latin typeface="Calibri"/>
                        <a:ea typeface="Calibri"/>
                        <a:cs typeface="Calibri"/>
                        <a:sym typeface="Calibri"/>
                      </a:endParaRPr>
                    </a:p>
                  </a:txBody>
                  <a:tcPr marT="0" marB="0" marR="68575" marL="68575" anchor="ctr"/>
                </a:tc>
                <a:tc hMerge="1"/>
                <a:tc hMerge="1"/>
                <a:tc hMerge="1"/>
                <a:tc hMerge="1"/>
              </a:tr>
              <a:tr h="959350">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Thuộc tính</a:t>
                      </a:r>
                      <a:endParaRPr sz="18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Kiểu dữ liệu</a:t>
                      </a:r>
                      <a:endParaRPr sz="18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Ràng buộc</a:t>
                      </a:r>
                      <a:endParaRPr sz="18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Giá trị mặc định</a:t>
                      </a:r>
                      <a:endParaRPr sz="18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Ý nghĩa</a:t>
                      </a:r>
                      <a:endParaRPr sz="1800" u="none" cap="none" strike="noStrike">
                        <a:latin typeface="Calibri"/>
                        <a:ea typeface="Calibri"/>
                        <a:cs typeface="Calibri"/>
                        <a:sym typeface="Calibri"/>
                      </a:endParaRPr>
                    </a:p>
                  </a:txBody>
                  <a:tcPr marT="0" marB="0" marR="68575" marL="68575" anchor="ctr"/>
                </a:tc>
              </a:tr>
              <a:tr h="1466325">
                <a:tc>
                  <a:txBody>
                    <a:bodyPr/>
                    <a:lstStyle/>
                    <a:p>
                      <a:pPr indent="0" lvl="0" marL="0" marR="0" rtl="0" algn="l">
                        <a:lnSpc>
                          <a:spcPct val="150000"/>
                        </a:lnSpc>
                        <a:spcBef>
                          <a:spcPts val="0"/>
                        </a:spcBef>
                        <a:spcAft>
                          <a:spcPts val="0"/>
                        </a:spcAft>
                        <a:buNone/>
                      </a:pPr>
                      <a:r>
                        <a:rPr lang="en-US" sz="2000" u="sng" cap="none" strike="noStrike">
                          <a:latin typeface="Calibri"/>
                          <a:ea typeface="Calibri"/>
                          <a:cs typeface="Calibri"/>
                          <a:sym typeface="Calibri"/>
                        </a:rPr>
                        <a:t>MaNCC</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Number</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Khóa chính, not null</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Tự động</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Mã nhà cung cấp</a:t>
                      </a:r>
                      <a:endParaRPr sz="1800" u="none" cap="none" strike="noStrike">
                        <a:latin typeface="Calibri"/>
                        <a:ea typeface="Calibri"/>
                        <a:cs typeface="Calibri"/>
                        <a:sym typeface="Calibri"/>
                      </a:endParaRPr>
                    </a:p>
                  </a:txBody>
                  <a:tcPr marT="0" marB="0" marR="68575" marL="68575"/>
                </a:tc>
              </a:tr>
              <a:tr h="95935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TenNCC</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Varchar2(100)</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Not null</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Tên nhà cung cấp</a:t>
                      </a:r>
                      <a:endParaRPr sz="1800" u="none" cap="none" strike="noStrike">
                        <a:latin typeface="Calibri"/>
                        <a:ea typeface="Calibri"/>
                        <a:cs typeface="Calibri"/>
                        <a:sym typeface="Calibri"/>
                      </a:endParaRPr>
                    </a:p>
                  </a:txBody>
                  <a:tcPr marT="0" marB="0" marR="68575" marL="68575"/>
                </a:tc>
              </a:tr>
              <a:tr h="95935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DiaChi</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Varchar2(100)</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Not null</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Địa chỉ nhà cung cấp</a:t>
                      </a:r>
                      <a:endParaRPr sz="1800" u="none" cap="none" strike="noStrike">
                        <a:latin typeface="Calibri"/>
                        <a:ea typeface="Calibri"/>
                        <a:cs typeface="Calibri"/>
                        <a:sym typeface="Calibri"/>
                      </a:endParaRPr>
                    </a:p>
                  </a:txBody>
                  <a:tcPr marT="0" marB="0" marR="68575" marL="68575"/>
                </a:tc>
              </a:tr>
              <a:tr h="1466325">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SDT</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Varchar2(12)</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68575" marL="685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Số điện thoại nhà cung cấp</a:t>
                      </a:r>
                      <a:endParaRPr sz="1800" u="none" cap="none" strike="noStrike">
                        <a:latin typeface="Calibri"/>
                        <a:ea typeface="Calibri"/>
                        <a:cs typeface="Calibri"/>
                        <a:sym typeface="Calibri"/>
                      </a:endParaRPr>
                    </a:p>
                  </a:txBody>
                  <a:tcPr marT="0" marB="0" marR="68575" marL="68575"/>
                </a:tc>
              </a:tr>
            </a:tbl>
          </a:graphicData>
        </a:graphic>
      </p:graphicFrame>
      <p:graphicFrame>
        <p:nvGraphicFramePr>
          <p:cNvPr id="206" name="Google Shape;206;p9"/>
          <p:cNvGraphicFramePr/>
          <p:nvPr/>
        </p:nvGraphicFramePr>
        <p:xfrm>
          <a:off x="8331610" y="3218749"/>
          <a:ext cx="3000000" cy="3000000"/>
        </p:xfrm>
        <a:graphic>
          <a:graphicData uri="http://schemas.openxmlformats.org/drawingml/2006/table">
            <a:tbl>
              <a:tblPr bandRow="1" firstCol="1" firstRow="1">
                <a:noFill/>
                <a:tableStyleId>{20C3E85E-E02B-4128-91EF-8C20314F90F3}</a:tableStyleId>
              </a:tblPr>
              <a:tblGrid>
                <a:gridCol w="1889200"/>
                <a:gridCol w="1807725"/>
                <a:gridCol w="1204850"/>
                <a:gridCol w="1843150"/>
                <a:gridCol w="2552225"/>
              </a:tblGrid>
              <a:tr h="254000">
                <a:tc gridSpan="5">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KHACHHANG</a:t>
                      </a:r>
                      <a:endParaRPr sz="1800" u="none" cap="none" strike="noStrike">
                        <a:latin typeface="Calibri"/>
                        <a:ea typeface="Calibri"/>
                        <a:cs typeface="Calibri"/>
                        <a:sym typeface="Calibri"/>
                      </a:endParaRPr>
                    </a:p>
                  </a:txBody>
                  <a:tcPr marT="0" marB="0" marR="55175" marL="55175" anchor="ctr"/>
                </a:tc>
                <a:tc hMerge="1"/>
                <a:tc hMerge="1"/>
                <a:tc hMerge="1"/>
                <a:tc hMerge="1"/>
              </a:tr>
              <a:tr h="476250">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Thuộc tính</a:t>
                      </a:r>
                      <a:endParaRPr sz="1800" u="none" cap="none" strike="noStrike">
                        <a:latin typeface="Calibri"/>
                        <a:ea typeface="Calibri"/>
                        <a:cs typeface="Calibri"/>
                        <a:sym typeface="Calibri"/>
                      </a:endParaRPr>
                    </a:p>
                  </a:txBody>
                  <a:tcPr marT="0" marB="0" marR="55175" marL="55175"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Kiểu dữ liệu</a:t>
                      </a:r>
                      <a:endParaRPr sz="1800" u="none" cap="none" strike="noStrike">
                        <a:latin typeface="Calibri"/>
                        <a:ea typeface="Calibri"/>
                        <a:cs typeface="Calibri"/>
                        <a:sym typeface="Calibri"/>
                      </a:endParaRPr>
                    </a:p>
                  </a:txBody>
                  <a:tcPr marT="0" marB="0" marR="55175" marL="55175"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Ràng buộc</a:t>
                      </a:r>
                      <a:endParaRPr sz="1800" u="none" cap="none" strike="noStrike">
                        <a:latin typeface="Calibri"/>
                        <a:ea typeface="Calibri"/>
                        <a:cs typeface="Calibri"/>
                        <a:sym typeface="Calibri"/>
                      </a:endParaRPr>
                    </a:p>
                  </a:txBody>
                  <a:tcPr marT="0" marB="0" marR="55175" marL="55175"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Giá trị mặc định</a:t>
                      </a:r>
                      <a:endParaRPr sz="1800" u="none" cap="none" strike="noStrike">
                        <a:latin typeface="Calibri"/>
                        <a:ea typeface="Calibri"/>
                        <a:cs typeface="Calibri"/>
                        <a:sym typeface="Calibri"/>
                      </a:endParaRPr>
                    </a:p>
                  </a:txBody>
                  <a:tcPr marT="0" marB="0" marR="55175" marL="55175" anchor="ctr"/>
                </a:tc>
                <a:tc>
                  <a:txBody>
                    <a:bodyPr/>
                    <a:lstStyle/>
                    <a:p>
                      <a:pPr indent="0" lvl="0" marL="0" marR="0" rtl="0" algn="ctr">
                        <a:lnSpc>
                          <a:spcPct val="150000"/>
                        </a:lnSpc>
                        <a:spcBef>
                          <a:spcPts val="0"/>
                        </a:spcBef>
                        <a:spcAft>
                          <a:spcPts val="0"/>
                        </a:spcAft>
                        <a:buNone/>
                      </a:pPr>
                      <a:r>
                        <a:rPr lang="en-US" sz="2000" u="none" cap="none" strike="noStrike">
                          <a:latin typeface="Calibri"/>
                          <a:ea typeface="Calibri"/>
                          <a:cs typeface="Calibri"/>
                          <a:sym typeface="Calibri"/>
                        </a:rPr>
                        <a:t>Ý nghĩa</a:t>
                      </a:r>
                      <a:endParaRPr sz="1800" u="none" cap="none" strike="noStrike">
                        <a:latin typeface="Calibri"/>
                        <a:ea typeface="Calibri"/>
                        <a:cs typeface="Calibri"/>
                        <a:sym typeface="Calibri"/>
                      </a:endParaRPr>
                    </a:p>
                  </a:txBody>
                  <a:tcPr marT="0" marB="0" marR="55175" marL="55175" anchor="ctr"/>
                </a:tc>
              </a:tr>
              <a:tr h="727850">
                <a:tc>
                  <a:txBody>
                    <a:bodyPr/>
                    <a:lstStyle/>
                    <a:p>
                      <a:pPr indent="0" lvl="0" marL="0" marR="0" rtl="0" algn="l">
                        <a:lnSpc>
                          <a:spcPct val="150000"/>
                        </a:lnSpc>
                        <a:spcBef>
                          <a:spcPts val="0"/>
                        </a:spcBef>
                        <a:spcAft>
                          <a:spcPts val="0"/>
                        </a:spcAft>
                        <a:buNone/>
                      </a:pPr>
                      <a:r>
                        <a:rPr lang="en-US" sz="2000" u="sng" cap="none" strike="noStrike">
                          <a:latin typeface="Calibri"/>
                          <a:ea typeface="Calibri"/>
                          <a:cs typeface="Calibri"/>
                          <a:sym typeface="Calibri"/>
                        </a:rPr>
                        <a:t>MaKH</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Number</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Khóa chính, not null</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Tự động</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Mã khách hàng</a:t>
                      </a:r>
                      <a:endParaRPr sz="1800" u="none" cap="none" strike="noStrike">
                        <a:latin typeface="Calibri"/>
                        <a:ea typeface="Calibri"/>
                        <a:cs typeface="Calibri"/>
                        <a:sym typeface="Calibri"/>
                      </a:endParaRPr>
                    </a:p>
                  </a:txBody>
                  <a:tcPr marT="0" marB="0" marR="55175" marL="55175"/>
                </a:tc>
              </a:tr>
              <a:tr h="47625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Ho</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Varchar2(20)</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Not null</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Họ khách hàng</a:t>
                      </a:r>
                      <a:endParaRPr sz="1800" u="none" cap="none" strike="noStrike">
                        <a:latin typeface="Calibri"/>
                        <a:ea typeface="Calibri"/>
                        <a:cs typeface="Calibri"/>
                        <a:sym typeface="Calibri"/>
                      </a:endParaRPr>
                    </a:p>
                  </a:txBody>
                  <a:tcPr marT="0" marB="0" marR="55175" marL="55175"/>
                </a:tc>
              </a:tr>
              <a:tr h="47625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Ten</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Varchar2(20)</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Not null</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Tên khách hàng</a:t>
                      </a:r>
                      <a:endParaRPr sz="1800" u="none" cap="none" strike="noStrike">
                        <a:latin typeface="Calibri"/>
                        <a:ea typeface="Calibri"/>
                        <a:cs typeface="Calibri"/>
                        <a:sym typeface="Calibri"/>
                      </a:endParaRPr>
                    </a:p>
                  </a:txBody>
                  <a:tcPr marT="0" marB="0" marR="55175" marL="55175"/>
                </a:tc>
              </a:tr>
              <a:tr h="47625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NgaySinh</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Date</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Not null</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Ngày sinh khách hàng</a:t>
                      </a:r>
                      <a:endParaRPr sz="1800" u="none" cap="none" strike="noStrike">
                        <a:latin typeface="Calibri"/>
                        <a:ea typeface="Calibri"/>
                        <a:cs typeface="Calibri"/>
                        <a:sym typeface="Calibri"/>
                      </a:endParaRPr>
                    </a:p>
                  </a:txBody>
                  <a:tcPr marT="0" marB="0" marR="55175" marL="55175"/>
                </a:tc>
              </a:tr>
              <a:tr h="47625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GioiTinh</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Varchar2(10)</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Not null</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Giới tính khách hàng</a:t>
                      </a:r>
                      <a:endParaRPr sz="1800" u="none" cap="none" strike="noStrike">
                        <a:latin typeface="Calibri"/>
                        <a:ea typeface="Calibri"/>
                        <a:cs typeface="Calibri"/>
                        <a:sym typeface="Calibri"/>
                      </a:endParaRPr>
                    </a:p>
                  </a:txBody>
                  <a:tcPr marT="0" marB="0" marR="55175" marL="55175"/>
                </a:tc>
              </a:tr>
              <a:tr h="47625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SoDT</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Varchar2(10)</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Số điện thoại</a:t>
                      </a:r>
                      <a:endParaRPr sz="1800" u="none" cap="none" strike="noStrike">
                        <a:latin typeface="Calibri"/>
                        <a:ea typeface="Calibri"/>
                        <a:cs typeface="Calibri"/>
                        <a:sym typeface="Calibri"/>
                      </a:endParaRPr>
                    </a:p>
                  </a:txBody>
                  <a:tcPr marT="0" marB="0" marR="55175" marL="55175"/>
                </a:tc>
              </a:tr>
              <a:tr h="47625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LoaiKH</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Varchar2(20)</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Loại khách hàng</a:t>
                      </a:r>
                      <a:endParaRPr sz="1800" u="none" cap="none" strike="noStrike">
                        <a:latin typeface="Calibri"/>
                        <a:ea typeface="Calibri"/>
                        <a:cs typeface="Calibri"/>
                        <a:sym typeface="Calibri"/>
                      </a:endParaRPr>
                    </a:p>
                  </a:txBody>
                  <a:tcPr marT="0" marB="0" marR="55175" marL="55175"/>
                </a:tc>
              </a:tr>
              <a:tr h="476250">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DiemTichLuy</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Number</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 </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0</a:t>
                      </a:r>
                      <a:endParaRPr sz="1800" u="none" cap="none" strike="noStrike">
                        <a:latin typeface="Calibri"/>
                        <a:ea typeface="Calibri"/>
                        <a:cs typeface="Calibri"/>
                        <a:sym typeface="Calibri"/>
                      </a:endParaRPr>
                    </a:p>
                  </a:txBody>
                  <a:tcPr marT="0" marB="0" marR="55175" marL="55175"/>
                </a:tc>
                <a:tc>
                  <a:txBody>
                    <a:bodyPr/>
                    <a:lstStyle/>
                    <a:p>
                      <a:pPr indent="0" lvl="0" marL="0" marR="0" rtl="0" algn="l">
                        <a:lnSpc>
                          <a:spcPct val="150000"/>
                        </a:lnSpc>
                        <a:spcBef>
                          <a:spcPts val="0"/>
                        </a:spcBef>
                        <a:spcAft>
                          <a:spcPts val="0"/>
                        </a:spcAft>
                        <a:buNone/>
                      </a:pPr>
                      <a:r>
                        <a:rPr lang="en-US" sz="2000" u="none" cap="none" strike="noStrike">
                          <a:latin typeface="Calibri"/>
                          <a:ea typeface="Calibri"/>
                          <a:cs typeface="Calibri"/>
                          <a:sym typeface="Calibri"/>
                        </a:rPr>
                        <a:t>Điểm tích lũy</a:t>
                      </a:r>
                      <a:endParaRPr sz="1800" u="none" cap="none" strike="noStrike">
                        <a:latin typeface="Calibri"/>
                        <a:ea typeface="Calibri"/>
                        <a:cs typeface="Calibri"/>
                        <a:sym typeface="Calibri"/>
                      </a:endParaRPr>
                    </a:p>
                  </a:txBody>
                  <a:tcPr marT="0" marB="0" marR="55175" marL="5517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